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62" r:id="rId6"/>
    <p:sldId id="261" r:id="rId7"/>
    <p:sldId id="314" r:id="rId8"/>
    <p:sldId id="263" r:id="rId9"/>
    <p:sldId id="1534" r:id="rId10"/>
    <p:sldId id="265" r:id="rId11"/>
    <p:sldId id="264" r:id="rId12"/>
    <p:sldId id="1529" r:id="rId13"/>
    <p:sldId id="1530" r:id="rId14"/>
    <p:sldId id="266" r:id="rId15"/>
    <p:sldId id="1532" r:id="rId16"/>
    <p:sldId id="317" r:id="rId17"/>
    <p:sldId id="1521" r:id="rId18"/>
    <p:sldId id="1522" r:id="rId19"/>
    <p:sldId id="316" r:id="rId20"/>
    <p:sldId id="259" r:id="rId21"/>
    <p:sldId id="1520" r:id="rId22"/>
    <p:sldId id="318" r:id="rId23"/>
    <p:sldId id="304" r:id="rId24"/>
    <p:sldId id="305" r:id="rId25"/>
    <p:sldId id="306" r:id="rId26"/>
    <p:sldId id="312" r:id="rId27"/>
    <p:sldId id="307" r:id="rId28"/>
    <p:sldId id="319" r:id="rId29"/>
    <p:sldId id="313" r:id="rId30"/>
    <p:sldId id="268" r:id="rId31"/>
    <p:sldId id="1527" r:id="rId32"/>
    <p:sldId id="1531" r:id="rId33"/>
    <p:sldId id="269" r:id="rId34"/>
    <p:sldId id="270" r:id="rId35"/>
    <p:sldId id="271" r:id="rId36"/>
    <p:sldId id="272" r:id="rId37"/>
    <p:sldId id="273" r:id="rId38"/>
    <p:sldId id="1507" r:id="rId39"/>
    <p:sldId id="275" r:id="rId40"/>
    <p:sldId id="276" r:id="rId41"/>
    <p:sldId id="274" r:id="rId42"/>
    <p:sldId id="277" r:id="rId43"/>
    <p:sldId id="1524" r:id="rId44"/>
    <p:sldId id="1525" r:id="rId45"/>
    <p:sldId id="1526" r:id="rId46"/>
    <p:sldId id="278" r:id="rId47"/>
    <p:sldId id="279" r:id="rId48"/>
    <p:sldId id="280" r:id="rId49"/>
    <p:sldId id="1510" r:id="rId50"/>
    <p:sldId id="1511" r:id="rId51"/>
    <p:sldId id="1512" r:id="rId52"/>
    <p:sldId id="1509" r:id="rId53"/>
    <p:sldId id="284" r:id="rId54"/>
    <p:sldId id="281" r:id="rId55"/>
    <p:sldId id="1508" r:id="rId56"/>
    <p:sldId id="1514" r:id="rId57"/>
    <p:sldId id="1513" r:id="rId58"/>
    <p:sldId id="283" r:id="rId59"/>
    <p:sldId id="285" r:id="rId60"/>
    <p:sldId id="315" r:id="rId61"/>
    <p:sldId id="1515" r:id="rId62"/>
    <p:sldId id="1516" r:id="rId63"/>
    <p:sldId id="1517" r:id="rId64"/>
    <p:sldId id="1518" r:id="rId65"/>
    <p:sldId id="1519" r:id="rId66"/>
    <p:sldId id="289" r:id="rId67"/>
    <p:sldId id="1533" r:id="rId68"/>
    <p:sldId id="1523" r:id="rId6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5A9C0F-C389-5540-8632-8D8EC62B5A57}" v="29" dt="2025-10-28T08:40:16.3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51"/>
    <p:restoredTop sz="94707"/>
  </p:normalViewPr>
  <p:slideViewPr>
    <p:cSldViewPr snapToGrid="0">
      <p:cViewPr varScale="1">
        <p:scale>
          <a:sx n="113" d="100"/>
          <a:sy n="113" d="100"/>
        </p:scale>
        <p:origin x="21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scal Mettes" userId="76515655-69b9-48ec-b2ef-2ccc88a825db" providerId="ADAL" clId="{99AE7348-FA37-5649-9AF0-69610099E0ED}"/>
    <pc:docChg chg="undo custSel addSld delSld modSld">
      <pc:chgData name="Pascal Mettes" userId="76515655-69b9-48ec-b2ef-2ccc88a825db" providerId="ADAL" clId="{99AE7348-FA37-5649-9AF0-69610099E0ED}" dt="2025-10-28T08:40:23.928" v="856" actId="1076"/>
      <pc:docMkLst>
        <pc:docMk/>
      </pc:docMkLst>
      <pc:sldChg chg="modSp mod">
        <pc:chgData name="Pascal Mettes" userId="76515655-69b9-48ec-b2ef-2ccc88a825db" providerId="ADAL" clId="{99AE7348-FA37-5649-9AF0-69610099E0ED}" dt="2025-10-27T15:22:39.151" v="802" actId="114"/>
        <pc:sldMkLst>
          <pc:docMk/>
          <pc:sldMk cId="3998717458" sldId="257"/>
        </pc:sldMkLst>
        <pc:spChg chg="mod">
          <ac:chgData name="Pascal Mettes" userId="76515655-69b9-48ec-b2ef-2ccc88a825db" providerId="ADAL" clId="{99AE7348-FA37-5649-9AF0-69610099E0ED}" dt="2025-10-27T15:22:39.151" v="802" actId="114"/>
          <ac:spMkLst>
            <pc:docMk/>
            <pc:sldMk cId="3998717458" sldId="257"/>
            <ac:spMk id="3" creationId="{28F7E131-0378-2EE6-CF6B-62F3969DF6A4}"/>
          </ac:spMkLst>
        </pc:spChg>
      </pc:sldChg>
      <pc:sldChg chg="addSp delSp modSp mod">
        <pc:chgData name="Pascal Mettes" userId="76515655-69b9-48ec-b2ef-2ccc88a825db" providerId="ADAL" clId="{99AE7348-FA37-5649-9AF0-69610099E0ED}" dt="2025-10-28T08:40:23.928" v="856" actId="1076"/>
        <pc:sldMkLst>
          <pc:docMk/>
          <pc:sldMk cId="2769810025" sldId="258"/>
        </pc:sldMkLst>
        <pc:spChg chg="add del">
          <ac:chgData name="Pascal Mettes" userId="76515655-69b9-48ec-b2ef-2ccc88a825db" providerId="ADAL" clId="{99AE7348-FA37-5649-9AF0-69610099E0ED}" dt="2025-10-27T15:16:54.675" v="793" actId="22"/>
          <ac:spMkLst>
            <pc:docMk/>
            <pc:sldMk cId="2769810025" sldId="258"/>
            <ac:spMk id="4" creationId="{A034A6BA-2450-5B3D-D7A6-647AFDE8AB83}"/>
          </ac:spMkLst>
        </pc:spChg>
        <pc:picChg chg="add mod">
          <ac:chgData name="Pascal Mettes" userId="76515655-69b9-48ec-b2ef-2ccc88a825db" providerId="ADAL" clId="{99AE7348-FA37-5649-9AF0-69610099E0ED}" dt="2025-10-28T08:40:23.928" v="856" actId="1076"/>
          <ac:picMkLst>
            <pc:docMk/>
            <pc:sldMk cId="2769810025" sldId="258"/>
            <ac:picMk id="4" creationId="{E2D01424-8A5C-7C7B-4F9F-5288CDF2B6A0}"/>
          </ac:picMkLst>
        </pc:picChg>
        <pc:picChg chg="add del mod">
          <ac:chgData name="Pascal Mettes" userId="76515655-69b9-48ec-b2ef-2ccc88a825db" providerId="ADAL" clId="{99AE7348-FA37-5649-9AF0-69610099E0ED}" dt="2025-10-28T08:40:11.583" v="850" actId="478"/>
          <ac:picMkLst>
            <pc:docMk/>
            <pc:sldMk cId="2769810025" sldId="258"/>
            <ac:picMk id="6" creationId="{89588BFA-43EF-C658-8A7B-8020F8D17D4A}"/>
          </ac:picMkLst>
        </pc:picChg>
      </pc:sldChg>
      <pc:sldChg chg="modSp mod">
        <pc:chgData name="Pascal Mettes" userId="76515655-69b9-48ec-b2ef-2ccc88a825db" providerId="ADAL" clId="{99AE7348-FA37-5649-9AF0-69610099E0ED}" dt="2025-10-08T12:45:01.096" v="25" actId="20577"/>
        <pc:sldMkLst>
          <pc:docMk/>
          <pc:sldMk cId="3520173338" sldId="260"/>
        </pc:sldMkLst>
        <pc:graphicFrameChg chg="mod modGraphic">
          <ac:chgData name="Pascal Mettes" userId="76515655-69b9-48ec-b2ef-2ccc88a825db" providerId="ADAL" clId="{99AE7348-FA37-5649-9AF0-69610099E0ED}" dt="2025-10-08T12:45:01.096" v="25" actId="20577"/>
          <ac:graphicFrameMkLst>
            <pc:docMk/>
            <pc:sldMk cId="3520173338" sldId="260"/>
            <ac:graphicFrameMk id="5" creationId="{1880D1DD-23A8-798D-96F1-B16BC4B099D6}"/>
          </ac:graphicFrameMkLst>
        </pc:graphicFrameChg>
      </pc:sldChg>
      <pc:sldChg chg="delSp modSp mod">
        <pc:chgData name="Pascal Mettes" userId="76515655-69b9-48ec-b2ef-2ccc88a825db" providerId="ADAL" clId="{99AE7348-FA37-5649-9AF0-69610099E0ED}" dt="2025-10-22T11:33:17.537" v="682" actId="14100"/>
        <pc:sldMkLst>
          <pc:docMk/>
          <pc:sldMk cId="1530390206" sldId="263"/>
        </pc:sldMkLst>
        <pc:spChg chg="mod">
          <ac:chgData name="Pascal Mettes" userId="76515655-69b9-48ec-b2ef-2ccc88a825db" providerId="ADAL" clId="{99AE7348-FA37-5649-9AF0-69610099E0ED}" dt="2025-10-22T11:33:17.537" v="682" actId="14100"/>
          <ac:spMkLst>
            <pc:docMk/>
            <pc:sldMk cId="1530390206" sldId="263"/>
            <ac:spMk id="3" creationId="{D3AB8243-2DA4-DECD-838F-7EBBF417FF4B}"/>
          </ac:spMkLst>
        </pc:spChg>
      </pc:sldChg>
      <pc:sldChg chg="modSp mod">
        <pc:chgData name="Pascal Mettes" userId="76515655-69b9-48ec-b2ef-2ccc88a825db" providerId="ADAL" clId="{99AE7348-FA37-5649-9AF0-69610099E0ED}" dt="2025-10-08T13:03:56.129" v="188" actId="20577"/>
        <pc:sldMkLst>
          <pc:docMk/>
          <pc:sldMk cId="2172395673" sldId="264"/>
        </pc:sldMkLst>
        <pc:spChg chg="mod">
          <ac:chgData name="Pascal Mettes" userId="76515655-69b9-48ec-b2ef-2ccc88a825db" providerId="ADAL" clId="{99AE7348-FA37-5649-9AF0-69610099E0ED}" dt="2025-10-08T13:03:56.129" v="188" actId="20577"/>
          <ac:spMkLst>
            <pc:docMk/>
            <pc:sldMk cId="2172395673" sldId="264"/>
            <ac:spMk id="3" creationId="{9FE1312E-799F-6659-4D8F-2A924E24FC7C}"/>
          </ac:spMkLst>
        </pc:spChg>
      </pc:sldChg>
      <pc:sldChg chg="modSp mod">
        <pc:chgData name="Pascal Mettes" userId="76515655-69b9-48ec-b2ef-2ccc88a825db" providerId="ADAL" clId="{99AE7348-FA37-5649-9AF0-69610099E0ED}" dt="2025-10-27T15:31:48.392" v="849" actId="5793"/>
        <pc:sldMkLst>
          <pc:docMk/>
          <pc:sldMk cId="3314865161" sldId="1518"/>
        </pc:sldMkLst>
        <pc:spChg chg="mod">
          <ac:chgData name="Pascal Mettes" userId="76515655-69b9-48ec-b2ef-2ccc88a825db" providerId="ADAL" clId="{99AE7348-FA37-5649-9AF0-69610099E0ED}" dt="2025-10-27T15:31:48.392" v="849" actId="5793"/>
          <ac:spMkLst>
            <pc:docMk/>
            <pc:sldMk cId="3314865161" sldId="1518"/>
            <ac:spMk id="3" creationId="{EBB85FD6-9A8E-9F26-D473-81DA22267F63}"/>
          </ac:spMkLst>
        </pc:spChg>
      </pc:sldChg>
      <pc:sldChg chg="modSp mod">
        <pc:chgData name="Pascal Mettes" userId="76515655-69b9-48ec-b2ef-2ccc88a825db" providerId="ADAL" clId="{99AE7348-FA37-5649-9AF0-69610099E0ED}" dt="2025-10-08T12:45:11.997" v="57" actId="20577"/>
        <pc:sldMkLst>
          <pc:docMk/>
          <pc:sldMk cId="1787769341" sldId="1523"/>
        </pc:sldMkLst>
        <pc:graphicFrameChg chg="mod modGraphic">
          <ac:chgData name="Pascal Mettes" userId="76515655-69b9-48ec-b2ef-2ccc88a825db" providerId="ADAL" clId="{99AE7348-FA37-5649-9AF0-69610099E0ED}" dt="2025-10-08T12:45:11.997" v="57" actId="20577"/>
          <ac:graphicFrameMkLst>
            <pc:docMk/>
            <pc:sldMk cId="1787769341" sldId="1523"/>
            <ac:graphicFrameMk id="4" creationId="{6785C9BD-D757-B212-255A-DF0934632A32}"/>
          </ac:graphicFrameMkLst>
        </pc:graphicFrameChg>
      </pc:sldChg>
      <pc:sldChg chg="modSp mod">
        <pc:chgData name="Pascal Mettes" userId="76515655-69b9-48ec-b2ef-2ccc88a825db" providerId="ADAL" clId="{99AE7348-FA37-5649-9AF0-69610099E0ED}" dt="2025-10-22T11:34:17.603" v="791" actId="20577"/>
        <pc:sldMkLst>
          <pc:docMk/>
          <pc:sldMk cId="3242355438" sldId="1530"/>
        </pc:sldMkLst>
        <pc:spChg chg="mod">
          <ac:chgData name="Pascal Mettes" userId="76515655-69b9-48ec-b2ef-2ccc88a825db" providerId="ADAL" clId="{99AE7348-FA37-5649-9AF0-69610099E0ED}" dt="2025-10-22T11:34:17.603" v="791" actId="20577"/>
          <ac:spMkLst>
            <pc:docMk/>
            <pc:sldMk cId="3242355438" sldId="1530"/>
            <ac:spMk id="3" creationId="{DC010172-A2D0-4CF7-231E-C013A0B5FC83}"/>
          </ac:spMkLst>
        </pc:spChg>
      </pc:sldChg>
      <pc:sldChg chg="delSp mod">
        <pc:chgData name="Pascal Mettes" userId="76515655-69b9-48ec-b2ef-2ccc88a825db" providerId="ADAL" clId="{99AE7348-FA37-5649-9AF0-69610099E0ED}" dt="2025-10-08T13:04:06.826" v="189" actId="478"/>
        <pc:sldMkLst>
          <pc:docMk/>
          <pc:sldMk cId="3348214185" sldId="1532"/>
        </pc:sldMkLst>
      </pc:sldChg>
      <pc:sldChg chg="modSp mod">
        <pc:chgData name="Pascal Mettes" userId="76515655-69b9-48ec-b2ef-2ccc88a825db" providerId="ADAL" clId="{99AE7348-FA37-5649-9AF0-69610099E0ED}" dt="2025-10-21T12:26:36.776" v="565" actId="20577"/>
        <pc:sldMkLst>
          <pc:docMk/>
          <pc:sldMk cId="3336377467" sldId="1533"/>
        </pc:sldMkLst>
        <pc:spChg chg="mod">
          <ac:chgData name="Pascal Mettes" userId="76515655-69b9-48ec-b2ef-2ccc88a825db" providerId="ADAL" clId="{99AE7348-FA37-5649-9AF0-69610099E0ED}" dt="2025-10-21T12:26:36.776" v="565" actId="20577"/>
          <ac:spMkLst>
            <pc:docMk/>
            <pc:sldMk cId="3336377467" sldId="1533"/>
            <ac:spMk id="3" creationId="{678308D3-BD2D-324E-2307-A210939D47C6}"/>
          </ac:spMkLst>
        </pc:spChg>
      </pc:sldChg>
      <pc:sldChg chg="modSp new mod">
        <pc:chgData name="Pascal Mettes" userId="76515655-69b9-48ec-b2ef-2ccc88a825db" providerId="ADAL" clId="{99AE7348-FA37-5649-9AF0-69610099E0ED}" dt="2025-10-21T09:05:59.283" v="304" actId="20577"/>
        <pc:sldMkLst>
          <pc:docMk/>
          <pc:sldMk cId="3815016945" sldId="1534"/>
        </pc:sldMkLst>
        <pc:spChg chg="mod">
          <ac:chgData name="Pascal Mettes" userId="76515655-69b9-48ec-b2ef-2ccc88a825db" providerId="ADAL" clId="{99AE7348-FA37-5649-9AF0-69610099E0ED}" dt="2025-10-21T09:01:48.259" v="253" actId="20577"/>
          <ac:spMkLst>
            <pc:docMk/>
            <pc:sldMk cId="3815016945" sldId="1534"/>
            <ac:spMk id="2" creationId="{1A88F59F-5E02-A461-2AB1-E2D9449F4D67}"/>
          </ac:spMkLst>
        </pc:spChg>
        <pc:spChg chg="mod">
          <ac:chgData name="Pascal Mettes" userId="76515655-69b9-48ec-b2ef-2ccc88a825db" providerId="ADAL" clId="{99AE7348-FA37-5649-9AF0-69610099E0ED}" dt="2025-10-21T09:05:59.283" v="304" actId="20577"/>
          <ac:spMkLst>
            <pc:docMk/>
            <pc:sldMk cId="3815016945" sldId="1534"/>
            <ac:spMk id="3" creationId="{9D449E0D-FCD0-5D50-4250-515A15BF6989}"/>
          </ac:spMkLst>
        </pc:spChg>
      </pc:sldChg>
      <pc:sldChg chg="new del">
        <pc:chgData name="Pascal Mettes" userId="76515655-69b9-48ec-b2ef-2ccc88a825db" providerId="ADAL" clId="{99AE7348-FA37-5649-9AF0-69610099E0ED}" dt="2025-10-27T15:16:59.950" v="795" actId="2696"/>
        <pc:sldMkLst>
          <pc:docMk/>
          <pc:sldMk cId="162419502" sldId="153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9C49-DF0B-7BFC-806F-C578508DF0A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12F9C153-C8C9-0E78-885A-BF7DE389E95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030AFBBC-02E8-ACFF-4976-FB03ABDA8D06}"/>
              </a:ext>
            </a:extLst>
          </p:cNvPr>
          <p:cNvSpPr>
            <a:spLocks noGrp="1"/>
          </p:cNvSpPr>
          <p:nvPr>
            <p:ph type="dt" sz="half" idx="10"/>
          </p:nvPr>
        </p:nvSpPr>
        <p:spPr>
          <a:xfrm>
            <a:off x="838200" y="6356350"/>
            <a:ext cx="2743200" cy="365125"/>
          </a:xfrm>
          <a:prstGeom prst="rect">
            <a:avLst/>
          </a:prstGeom>
        </p:spPr>
        <p:txBody>
          <a:bodyPr/>
          <a:lstStyle/>
          <a:p>
            <a:fld id="{89F6773F-F6A4-C542-B529-997696165A00}" type="datetimeFigureOut">
              <a:rPr lang="en-NL" smtClean="0"/>
              <a:t>28/10/2025</a:t>
            </a:fld>
            <a:endParaRPr lang="en-NL"/>
          </a:p>
        </p:txBody>
      </p:sp>
      <p:sp>
        <p:nvSpPr>
          <p:cNvPr id="5" name="Footer Placeholder 4">
            <a:extLst>
              <a:ext uri="{FF2B5EF4-FFF2-40B4-BE49-F238E27FC236}">
                <a16:creationId xmlns:a16="http://schemas.microsoft.com/office/drawing/2014/main" id="{FF786F79-4D2F-36FC-86B6-F939F06391C4}"/>
              </a:ext>
            </a:extLst>
          </p:cNvPr>
          <p:cNvSpPr>
            <a:spLocks noGrp="1"/>
          </p:cNvSpPr>
          <p:nvPr>
            <p:ph type="ftr" sz="quarter" idx="11"/>
          </p:nvPr>
        </p:nvSpPr>
        <p:spPr>
          <a:xfrm>
            <a:off x="4038600" y="6356350"/>
            <a:ext cx="4114800" cy="365125"/>
          </a:xfrm>
          <a:prstGeom prst="rect">
            <a:avLst/>
          </a:prstGeom>
        </p:spPr>
        <p:txBody>
          <a:bodyPr/>
          <a:lstStyle/>
          <a:p>
            <a:endParaRPr lang="en-NL"/>
          </a:p>
        </p:txBody>
      </p:sp>
      <p:sp>
        <p:nvSpPr>
          <p:cNvPr id="6" name="Slide Number Placeholder 5">
            <a:extLst>
              <a:ext uri="{FF2B5EF4-FFF2-40B4-BE49-F238E27FC236}">
                <a16:creationId xmlns:a16="http://schemas.microsoft.com/office/drawing/2014/main" id="{A13E691D-F1DA-FB07-C52C-CF14DB2FE6C7}"/>
              </a:ext>
            </a:extLst>
          </p:cNvPr>
          <p:cNvSpPr>
            <a:spLocks noGrp="1"/>
          </p:cNvSpPr>
          <p:nvPr>
            <p:ph type="sldNum" sz="quarter" idx="12"/>
          </p:nvPr>
        </p:nvSpPr>
        <p:spPr>
          <a:xfrm>
            <a:off x="8610600" y="6356350"/>
            <a:ext cx="2743200" cy="365125"/>
          </a:xfrm>
          <a:prstGeom prst="rect">
            <a:avLst/>
          </a:prstGeom>
        </p:spPr>
        <p:txBody>
          <a:bodyPr/>
          <a:lstStyle/>
          <a:p>
            <a:fld id="{D7FB439E-D863-3849-8CAE-ADA08B3D690E}" type="slidenum">
              <a:rPr lang="en-NL" smtClean="0"/>
              <a:t>‹#›</a:t>
            </a:fld>
            <a:endParaRPr lang="en-NL"/>
          </a:p>
        </p:txBody>
      </p:sp>
    </p:spTree>
    <p:extLst>
      <p:ext uri="{BB962C8B-B14F-4D97-AF65-F5344CB8AC3E}">
        <p14:creationId xmlns:p14="http://schemas.microsoft.com/office/powerpoint/2010/main" val="199883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6C00-D1A6-6FFA-4FFB-A25C1D1E6B80}"/>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66E1D363-E34E-5DED-310A-231B18A23099}"/>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F118E9BA-5386-CC0D-D2A5-A711B977C741}"/>
              </a:ext>
            </a:extLst>
          </p:cNvPr>
          <p:cNvSpPr>
            <a:spLocks noGrp="1"/>
          </p:cNvSpPr>
          <p:nvPr>
            <p:ph type="dt" sz="half" idx="10"/>
          </p:nvPr>
        </p:nvSpPr>
        <p:spPr>
          <a:xfrm>
            <a:off x="838200" y="6356350"/>
            <a:ext cx="2743200" cy="365125"/>
          </a:xfrm>
          <a:prstGeom prst="rect">
            <a:avLst/>
          </a:prstGeom>
        </p:spPr>
        <p:txBody>
          <a:bodyPr/>
          <a:lstStyle/>
          <a:p>
            <a:fld id="{89F6773F-F6A4-C542-B529-997696165A00}" type="datetimeFigureOut">
              <a:rPr lang="en-NL" smtClean="0"/>
              <a:t>28/10/2025</a:t>
            </a:fld>
            <a:endParaRPr lang="en-NL"/>
          </a:p>
        </p:txBody>
      </p:sp>
      <p:sp>
        <p:nvSpPr>
          <p:cNvPr id="5" name="Footer Placeholder 4">
            <a:extLst>
              <a:ext uri="{FF2B5EF4-FFF2-40B4-BE49-F238E27FC236}">
                <a16:creationId xmlns:a16="http://schemas.microsoft.com/office/drawing/2014/main" id="{1D320780-1E49-6823-E520-7B168CB23A49}"/>
              </a:ext>
            </a:extLst>
          </p:cNvPr>
          <p:cNvSpPr>
            <a:spLocks noGrp="1"/>
          </p:cNvSpPr>
          <p:nvPr>
            <p:ph type="ftr" sz="quarter" idx="11"/>
          </p:nvPr>
        </p:nvSpPr>
        <p:spPr>
          <a:xfrm>
            <a:off x="4038600" y="6356350"/>
            <a:ext cx="4114800" cy="365125"/>
          </a:xfrm>
          <a:prstGeom prst="rect">
            <a:avLst/>
          </a:prstGeom>
        </p:spPr>
        <p:txBody>
          <a:bodyPr/>
          <a:lstStyle/>
          <a:p>
            <a:endParaRPr lang="en-NL"/>
          </a:p>
        </p:txBody>
      </p:sp>
      <p:sp>
        <p:nvSpPr>
          <p:cNvPr id="6" name="Slide Number Placeholder 5">
            <a:extLst>
              <a:ext uri="{FF2B5EF4-FFF2-40B4-BE49-F238E27FC236}">
                <a16:creationId xmlns:a16="http://schemas.microsoft.com/office/drawing/2014/main" id="{F4144C22-FC0F-5DF0-F1B4-B785D753029A}"/>
              </a:ext>
            </a:extLst>
          </p:cNvPr>
          <p:cNvSpPr>
            <a:spLocks noGrp="1"/>
          </p:cNvSpPr>
          <p:nvPr>
            <p:ph type="sldNum" sz="quarter" idx="12"/>
          </p:nvPr>
        </p:nvSpPr>
        <p:spPr>
          <a:xfrm>
            <a:off x="8610600" y="6356350"/>
            <a:ext cx="2743200" cy="365125"/>
          </a:xfrm>
          <a:prstGeom prst="rect">
            <a:avLst/>
          </a:prstGeom>
        </p:spPr>
        <p:txBody>
          <a:bodyPr/>
          <a:lstStyle/>
          <a:p>
            <a:fld id="{D7FB439E-D863-3849-8CAE-ADA08B3D690E}" type="slidenum">
              <a:rPr lang="en-NL" smtClean="0"/>
              <a:t>‹#›</a:t>
            </a:fld>
            <a:endParaRPr lang="en-NL"/>
          </a:p>
        </p:txBody>
      </p:sp>
    </p:spTree>
    <p:extLst>
      <p:ext uri="{BB962C8B-B14F-4D97-AF65-F5344CB8AC3E}">
        <p14:creationId xmlns:p14="http://schemas.microsoft.com/office/powerpoint/2010/main" val="110340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59B8BE-2648-36B1-7C92-D64FD78107DE}"/>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207C571-E596-680E-755E-39655B592A74}"/>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B2621D1A-20DE-B7B5-EA92-0B4577C3E027}"/>
              </a:ext>
            </a:extLst>
          </p:cNvPr>
          <p:cNvSpPr>
            <a:spLocks noGrp="1"/>
          </p:cNvSpPr>
          <p:nvPr>
            <p:ph type="dt" sz="half" idx="10"/>
          </p:nvPr>
        </p:nvSpPr>
        <p:spPr>
          <a:xfrm>
            <a:off x="838200" y="6356350"/>
            <a:ext cx="2743200" cy="365125"/>
          </a:xfrm>
          <a:prstGeom prst="rect">
            <a:avLst/>
          </a:prstGeom>
        </p:spPr>
        <p:txBody>
          <a:bodyPr/>
          <a:lstStyle/>
          <a:p>
            <a:fld id="{89F6773F-F6A4-C542-B529-997696165A00}" type="datetimeFigureOut">
              <a:rPr lang="en-NL" smtClean="0"/>
              <a:t>28/10/2025</a:t>
            </a:fld>
            <a:endParaRPr lang="en-NL"/>
          </a:p>
        </p:txBody>
      </p:sp>
      <p:sp>
        <p:nvSpPr>
          <p:cNvPr id="5" name="Footer Placeholder 4">
            <a:extLst>
              <a:ext uri="{FF2B5EF4-FFF2-40B4-BE49-F238E27FC236}">
                <a16:creationId xmlns:a16="http://schemas.microsoft.com/office/drawing/2014/main" id="{7DD7DA93-BDBD-EE8E-5F1A-1A58CA870D31}"/>
              </a:ext>
            </a:extLst>
          </p:cNvPr>
          <p:cNvSpPr>
            <a:spLocks noGrp="1"/>
          </p:cNvSpPr>
          <p:nvPr>
            <p:ph type="ftr" sz="quarter" idx="11"/>
          </p:nvPr>
        </p:nvSpPr>
        <p:spPr>
          <a:xfrm>
            <a:off x="4038600" y="6356350"/>
            <a:ext cx="4114800" cy="365125"/>
          </a:xfrm>
          <a:prstGeom prst="rect">
            <a:avLst/>
          </a:prstGeom>
        </p:spPr>
        <p:txBody>
          <a:bodyPr/>
          <a:lstStyle/>
          <a:p>
            <a:endParaRPr lang="en-NL"/>
          </a:p>
        </p:txBody>
      </p:sp>
      <p:sp>
        <p:nvSpPr>
          <p:cNvPr id="6" name="Slide Number Placeholder 5">
            <a:extLst>
              <a:ext uri="{FF2B5EF4-FFF2-40B4-BE49-F238E27FC236}">
                <a16:creationId xmlns:a16="http://schemas.microsoft.com/office/drawing/2014/main" id="{2204F833-780C-B5E4-8590-39C8F782274D}"/>
              </a:ext>
            </a:extLst>
          </p:cNvPr>
          <p:cNvSpPr>
            <a:spLocks noGrp="1"/>
          </p:cNvSpPr>
          <p:nvPr>
            <p:ph type="sldNum" sz="quarter" idx="12"/>
          </p:nvPr>
        </p:nvSpPr>
        <p:spPr>
          <a:xfrm>
            <a:off x="8610600" y="6356350"/>
            <a:ext cx="2743200" cy="365125"/>
          </a:xfrm>
          <a:prstGeom prst="rect">
            <a:avLst/>
          </a:prstGeom>
        </p:spPr>
        <p:txBody>
          <a:bodyPr/>
          <a:lstStyle/>
          <a:p>
            <a:fld id="{D7FB439E-D863-3849-8CAE-ADA08B3D690E}" type="slidenum">
              <a:rPr lang="en-NL" smtClean="0"/>
              <a:t>‹#›</a:t>
            </a:fld>
            <a:endParaRPr lang="en-NL"/>
          </a:p>
        </p:txBody>
      </p:sp>
    </p:spTree>
    <p:extLst>
      <p:ext uri="{BB962C8B-B14F-4D97-AF65-F5344CB8AC3E}">
        <p14:creationId xmlns:p14="http://schemas.microsoft.com/office/powerpoint/2010/main" val="3017706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A7DE5-6745-5E9E-0A9A-7ED1AB4DD05C}"/>
              </a:ext>
            </a:extLst>
          </p:cNvPr>
          <p:cNvSpPr>
            <a:spLocks noGrp="1"/>
          </p:cNvSpPr>
          <p:nvPr>
            <p:ph type="title"/>
          </p:nvPr>
        </p:nvSpPr>
        <p:spPr>
          <a:xfrm>
            <a:off x="838200" y="228601"/>
            <a:ext cx="10515600" cy="1192696"/>
          </a:xfrm>
          <a:prstGeom prst="rect">
            <a:avLst/>
          </a:prstGeom>
        </p:spPr>
        <p:txBody>
          <a:bodyPr>
            <a:normAutofit/>
          </a:bodyPr>
          <a:lstStyle>
            <a:lvl1pPr algn="ctr">
              <a:defRPr sz="4000"/>
            </a:lvl1pPr>
          </a:lstStyle>
          <a:p>
            <a:endParaRPr lang="en-NL" dirty="0"/>
          </a:p>
        </p:txBody>
      </p:sp>
      <p:sp>
        <p:nvSpPr>
          <p:cNvPr id="3" name="Content Placeholder 2">
            <a:extLst>
              <a:ext uri="{FF2B5EF4-FFF2-40B4-BE49-F238E27FC236}">
                <a16:creationId xmlns:a16="http://schemas.microsoft.com/office/drawing/2014/main" id="{F0CAF2D9-5D54-37D6-0242-3C682652D50B}"/>
              </a:ext>
            </a:extLst>
          </p:cNvPr>
          <p:cNvSpPr>
            <a:spLocks noGrp="1"/>
          </p:cNvSpPr>
          <p:nvPr>
            <p:ph idx="1"/>
          </p:nvPr>
        </p:nvSpPr>
        <p:spPr>
          <a:xfrm>
            <a:off x="838200" y="1709530"/>
            <a:ext cx="10515600" cy="4919869"/>
          </a:xfrm>
          <a:prstGeom prst="rect">
            <a:avLst/>
          </a:prstGeom>
        </p:spPr>
        <p:txBody>
          <a:bodyPr>
            <a:normAutofit/>
          </a:bodyPr>
          <a:lstStyle>
            <a:lvl1pPr marL="0" indent="0">
              <a:buNone/>
              <a:defRPr sz="2400"/>
            </a:lvl1pPr>
          </a:lstStyle>
          <a:p>
            <a:pPr lvl="0"/>
            <a:endParaRPr lang="en-NL" dirty="0"/>
          </a:p>
        </p:txBody>
      </p:sp>
    </p:spTree>
    <p:extLst>
      <p:ext uri="{BB962C8B-B14F-4D97-AF65-F5344CB8AC3E}">
        <p14:creationId xmlns:p14="http://schemas.microsoft.com/office/powerpoint/2010/main" val="3169905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BFCD-9D01-03D6-68CD-129C306FB88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1CF2362A-80F5-5999-8007-9F37E29C0D3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96FBFB2-6370-7CAD-FBFE-A9DCF6024B8E}"/>
              </a:ext>
            </a:extLst>
          </p:cNvPr>
          <p:cNvSpPr>
            <a:spLocks noGrp="1"/>
          </p:cNvSpPr>
          <p:nvPr>
            <p:ph type="dt" sz="half" idx="10"/>
          </p:nvPr>
        </p:nvSpPr>
        <p:spPr>
          <a:xfrm>
            <a:off x="838200" y="6356350"/>
            <a:ext cx="2743200" cy="365125"/>
          </a:xfrm>
          <a:prstGeom prst="rect">
            <a:avLst/>
          </a:prstGeom>
        </p:spPr>
        <p:txBody>
          <a:bodyPr/>
          <a:lstStyle/>
          <a:p>
            <a:fld id="{89F6773F-F6A4-C542-B529-997696165A00}" type="datetimeFigureOut">
              <a:rPr lang="en-NL" smtClean="0"/>
              <a:t>28/10/2025</a:t>
            </a:fld>
            <a:endParaRPr lang="en-NL"/>
          </a:p>
        </p:txBody>
      </p:sp>
      <p:sp>
        <p:nvSpPr>
          <p:cNvPr id="5" name="Footer Placeholder 4">
            <a:extLst>
              <a:ext uri="{FF2B5EF4-FFF2-40B4-BE49-F238E27FC236}">
                <a16:creationId xmlns:a16="http://schemas.microsoft.com/office/drawing/2014/main" id="{8AF91455-9083-8FCA-04B9-1156078805CA}"/>
              </a:ext>
            </a:extLst>
          </p:cNvPr>
          <p:cNvSpPr>
            <a:spLocks noGrp="1"/>
          </p:cNvSpPr>
          <p:nvPr>
            <p:ph type="ftr" sz="quarter" idx="11"/>
          </p:nvPr>
        </p:nvSpPr>
        <p:spPr>
          <a:xfrm>
            <a:off x="4038600" y="6356350"/>
            <a:ext cx="4114800" cy="365125"/>
          </a:xfrm>
          <a:prstGeom prst="rect">
            <a:avLst/>
          </a:prstGeom>
        </p:spPr>
        <p:txBody>
          <a:bodyPr/>
          <a:lstStyle/>
          <a:p>
            <a:endParaRPr lang="en-NL"/>
          </a:p>
        </p:txBody>
      </p:sp>
      <p:sp>
        <p:nvSpPr>
          <p:cNvPr id="6" name="Slide Number Placeholder 5">
            <a:extLst>
              <a:ext uri="{FF2B5EF4-FFF2-40B4-BE49-F238E27FC236}">
                <a16:creationId xmlns:a16="http://schemas.microsoft.com/office/drawing/2014/main" id="{A31AF88B-4F7E-95FB-9F0B-FE8788F5E2A1}"/>
              </a:ext>
            </a:extLst>
          </p:cNvPr>
          <p:cNvSpPr>
            <a:spLocks noGrp="1"/>
          </p:cNvSpPr>
          <p:nvPr>
            <p:ph type="sldNum" sz="quarter" idx="12"/>
          </p:nvPr>
        </p:nvSpPr>
        <p:spPr>
          <a:xfrm>
            <a:off x="8610600" y="6356350"/>
            <a:ext cx="2743200" cy="365125"/>
          </a:xfrm>
          <a:prstGeom prst="rect">
            <a:avLst/>
          </a:prstGeom>
        </p:spPr>
        <p:txBody>
          <a:bodyPr/>
          <a:lstStyle/>
          <a:p>
            <a:fld id="{D7FB439E-D863-3849-8CAE-ADA08B3D690E}" type="slidenum">
              <a:rPr lang="en-NL" smtClean="0"/>
              <a:t>‹#›</a:t>
            </a:fld>
            <a:endParaRPr lang="en-NL"/>
          </a:p>
        </p:txBody>
      </p:sp>
    </p:spTree>
    <p:extLst>
      <p:ext uri="{BB962C8B-B14F-4D97-AF65-F5344CB8AC3E}">
        <p14:creationId xmlns:p14="http://schemas.microsoft.com/office/powerpoint/2010/main" val="1806094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29624-E847-2374-6CF7-DFF10F345133}"/>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2AC0250-BCEB-16A2-9654-06B27DC58409}"/>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099BD7FC-731F-2590-9852-09CE5302DB37}"/>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7B3B60E6-EC23-4ADE-060A-EFED875615F0}"/>
              </a:ext>
            </a:extLst>
          </p:cNvPr>
          <p:cNvSpPr>
            <a:spLocks noGrp="1"/>
          </p:cNvSpPr>
          <p:nvPr>
            <p:ph type="dt" sz="half" idx="10"/>
          </p:nvPr>
        </p:nvSpPr>
        <p:spPr>
          <a:xfrm>
            <a:off x="838200" y="6356350"/>
            <a:ext cx="2743200" cy="365125"/>
          </a:xfrm>
          <a:prstGeom prst="rect">
            <a:avLst/>
          </a:prstGeom>
        </p:spPr>
        <p:txBody>
          <a:bodyPr/>
          <a:lstStyle/>
          <a:p>
            <a:fld id="{89F6773F-F6A4-C542-B529-997696165A00}" type="datetimeFigureOut">
              <a:rPr lang="en-NL" smtClean="0"/>
              <a:t>28/10/2025</a:t>
            </a:fld>
            <a:endParaRPr lang="en-NL"/>
          </a:p>
        </p:txBody>
      </p:sp>
      <p:sp>
        <p:nvSpPr>
          <p:cNvPr id="6" name="Footer Placeholder 5">
            <a:extLst>
              <a:ext uri="{FF2B5EF4-FFF2-40B4-BE49-F238E27FC236}">
                <a16:creationId xmlns:a16="http://schemas.microsoft.com/office/drawing/2014/main" id="{0A706A55-6559-8275-F5FE-879B58AD001A}"/>
              </a:ext>
            </a:extLst>
          </p:cNvPr>
          <p:cNvSpPr>
            <a:spLocks noGrp="1"/>
          </p:cNvSpPr>
          <p:nvPr>
            <p:ph type="ftr" sz="quarter" idx="11"/>
          </p:nvPr>
        </p:nvSpPr>
        <p:spPr>
          <a:xfrm>
            <a:off x="4038600" y="6356350"/>
            <a:ext cx="4114800" cy="365125"/>
          </a:xfrm>
          <a:prstGeom prst="rect">
            <a:avLst/>
          </a:prstGeom>
        </p:spPr>
        <p:txBody>
          <a:bodyPr/>
          <a:lstStyle/>
          <a:p>
            <a:endParaRPr lang="en-NL"/>
          </a:p>
        </p:txBody>
      </p:sp>
      <p:sp>
        <p:nvSpPr>
          <p:cNvPr id="7" name="Slide Number Placeholder 6">
            <a:extLst>
              <a:ext uri="{FF2B5EF4-FFF2-40B4-BE49-F238E27FC236}">
                <a16:creationId xmlns:a16="http://schemas.microsoft.com/office/drawing/2014/main" id="{410FDF44-4AF4-B451-58D6-60FCB63DE870}"/>
              </a:ext>
            </a:extLst>
          </p:cNvPr>
          <p:cNvSpPr>
            <a:spLocks noGrp="1"/>
          </p:cNvSpPr>
          <p:nvPr>
            <p:ph type="sldNum" sz="quarter" idx="12"/>
          </p:nvPr>
        </p:nvSpPr>
        <p:spPr>
          <a:xfrm>
            <a:off x="8610600" y="6356350"/>
            <a:ext cx="2743200" cy="365125"/>
          </a:xfrm>
          <a:prstGeom prst="rect">
            <a:avLst/>
          </a:prstGeom>
        </p:spPr>
        <p:txBody>
          <a:bodyPr/>
          <a:lstStyle/>
          <a:p>
            <a:fld id="{D7FB439E-D863-3849-8CAE-ADA08B3D690E}" type="slidenum">
              <a:rPr lang="en-NL" smtClean="0"/>
              <a:t>‹#›</a:t>
            </a:fld>
            <a:endParaRPr lang="en-NL"/>
          </a:p>
        </p:txBody>
      </p:sp>
    </p:spTree>
    <p:extLst>
      <p:ext uri="{BB962C8B-B14F-4D97-AF65-F5344CB8AC3E}">
        <p14:creationId xmlns:p14="http://schemas.microsoft.com/office/powerpoint/2010/main" val="1492914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E1DA-8643-CD56-A79F-67DB6E3CA2D9}"/>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E7B22D6-D129-155D-0C4F-8FDAB892891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F94C750-B7C1-040F-E159-AE9F323D8556}"/>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42B5B5BC-8ECA-F39E-EF8C-A75FA9D70FF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E6CF58-764D-632E-F9A8-041939827769}"/>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5B48EBD4-C579-8F46-6725-D1928FFBB476}"/>
              </a:ext>
            </a:extLst>
          </p:cNvPr>
          <p:cNvSpPr>
            <a:spLocks noGrp="1"/>
          </p:cNvSpPr>
          <p:nvPr>
            <p:ph type="dt" sz="half" idx="10"/>
          </p:nvPr>
        </p:nvSpPr>
        <p:spPr>
          <a:xfrm>
            <a:off x="838200" y="6356350"/>
            <a:ext cx="2743200" cy="365125"/>
          </a:xfrm>
          <a:prstGeom prst="rect">
            <a:avLst/>
          </a:prstGeom>
        </p:spPr>
        <p:txBody>
          <a:bodyPr/>
          <a:lstStyle/>
          <a:p>
            <a:fld id="{89F6773F-F6A4-C542-B529-997696165A00}" type="datetimeFigureOut">
              <a:rPr lang="en-NL" smtClean="0"/>
              <a:t>28/10/2025</a:t>
            </a:fld>
            <a:endParaRPr lang="en-NL"/>
          </a:p>
        </p:txBody>
      </p:sp>
      <p:sp>
        <p:nvSpPr>
          <p:cNvPr id="8" name="Footer Placeholder 7">
            <a:extLst>
              <a:ext uri="{FF2B5EF4-FFF2-40B4-BE49-F238E27FC236}">
                <a16:creationId xmlns:a16="http://schemas.microsoft.com/office/drawing/2014/main" id="{E0542772-CF7B-8ADB-7895-CC186E4E6539}"/>
              </a:ext>
            </a:extLst>
          </p:cNvPr>
          <p:cNvSpPr>
            <a:spLocks noGrp="1"/>
          </p:cNvSpPr>
          <p:nvPr>
            <p:ph type="ftr" sz="quarter" idx="11"/>
          </p:nvPr>
        </p:nvSpPr>
        <p:spPr>
          <a:xfrm>
            <a:off x="4038600" y="6356350"/>
            <a:ext cx="4114800" cy="365125"/>
          </a:xfrm>
          <a:prstGeom prst="rect">
            <a:avLst/>
          </a:prstGeom>
        </p:spPr>
        <p:txBody>
          <a:bodyPr/>
          <a:lstStyle/>
          <a:p>
            <a:endParaRPr lang="en-NL"/>
          </a:p>
        </p:txBody>
      </p:sp>
      <p:sp>
        <p:nvSpPr>
          <p:cNvPr id="9" name="Slide Number Placeholder 8">
            <a:extLst>
              <a:ext uri="{FF2B5EF4-FFF2-40B4-BE49-F238E27FC236}">
                <a16:creationId xmlns:a16="http://schemas.microsoft.com/office/drawing/2014/main" id="{8341BEA6-8855-1508-B708-D429535B218A}"/>
              </a:ext>
            </a:extLst>
          </p:cNvPr>
          <p:cNvSpPr>
            <a:spLocks noGrp="1"/>
          </p:cNvSpPr>
          <p:nvPr>
            <p:ph type="sldNum" sz="quarter" idx="12"/>
          </p:nvPr>
        </p:nvSpPr>
        <p:spPr>
          <a:xfrm>
            <a:off x="8610600" y="6356350"/>
            <a:ext cx="2743200" cy="365125"/>
          </a:xfrm>
          <a:prstGeom prst="rect">
            <a:avLst/>
          </a:prstGeom>
        </p:spPr>
        <p:txBody>
          <a:bodyPr/>
          <a:lstStyle/>
          <a:p>
            <a:fld id="{D7FB439E-D863-3849-8CAE-ADA08B3D690E}" type="slidenum">
              <a:rPr lang="en-NL" smtClean="0"/>
              <a:t>‹#›</a:t>
            </a:fld>
            <a:endParaRPr lang="en-NL"/>
          </a:p>
        </p:txBody>
      </p:sp>
    </p:spTree>
    <p:extLst>
      <p:ext uri="{BB962C8B-B14F-4D97-AF65-F5344CB8AC3E}">
        <p14:creationId xmlns:p14="http://schemas.microsoft.com/office/powerpoint/2010/main" val="192530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2AAB-D64A-27FF-EF00-866BFB9B8AC0}"/>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DF6D82D0-A86A-6C82-DD7E-246C04EF82F3}"/>
              </a:ext>
            </a:extLst>
          </p:cNvPr>
          <p:cNvSpPr>
            <a:spLocks noGrp="1"/>
          </p:cNvSpPr>
          <p:nvPr>
            <p:ph type="dt" sz="half" idx="10"/>
          </p:nvPr>
        </p:nvSpPr>
        <p:spPr>
          <a:xfrm>
            <a:off x="838200" y="6356350"/>
            <a:ext cx="2743200" cy="365125"/>
          </a:xfrm>
          <a:prstGeom prst="rect">
            <a:avLst/>
          </a:prstGeom>
        </p:spPr>
        <p:txBody>
          <a:bodyPr/>
          <a:lstStyle/>
          <a:p>
            <a:fld id="{89F6773F-F6A4-C542-B529-997696165A00}" type="datetimeFigureOut">
              <a:rPr lang="en-NL" smtClean="0"/>
              <a:t>28/10/2025</a:t>
            </a:fld>
            <a:endParaRPr lang="en-NL"/>
          </a:p>
        </p:txBody>
      </p:sp>
      <p:sp>
        <p:nvSpPr>
          <p:cNvPr id="4" name="Footer Placeholder 3">
            <a:extLst>
              <a:ext uri="{FF2B5EF4-FFF2-40B4-BE49-F238E27FC236}">
                <a16:creationId xmlns:a16="http://schemas.microsoft.com/office/drawing/2014/main" id="{7FF826F2-0AFD-8724-9BD3-DC1CB97D7F1D}"/>
              </a:ext>
            </a:extLst>
          </p:cNvPr>
          <p:cNvSpPr>
            <a:spLocks noGrp="1"/>
          </p:cNvSpPr>
          <p:nvPr>
            <p:ph type="ftr" sz="quarter" idx="11"/>
          </p:nvPr>
        </p:nvSpPr>
        <p:spPr>
          <a:xfrm>
            <a:off x="4038600" y="6356350"/>
            <a:ext cx="4114800" cy="365125"/>
          </a:xfrm>
          <a:prstGeom prst="rect">
            <a:avLst/>
          </a:prstGeom>
        </p:spPr>
        <p:txBody>
          <a:bodyPr/>
          <a:lstStyle/>
          <a:p>
            <a:endParaRPr lang="en-NL"/>
          </a:p>
        </p:txBody>
      </p:sp>
      <p:sp>
        <p:nvSpPr>
          <p:cNvPr id="5" name="Slide Number Placeholder 4">
            <a:extLst>
              <a:ext uri="{FF2B5EF4-FFF2-40B4-BE49-F238E27FC236}">
                <a16:creationId xmlns:a16="http://schemas.microsoft.com/office/drawing/2014/main" id="{7C7289C9-396F-BD90-D1A6-F0B48FEDF0CA}"/>
              </a:ext>
            </a:extLst>
          </p:cNvPr>
          <p:cNvSpPr>
            <a:spLocks noGrp="1"/>
          </p:cNvSpPr>
          <p:nvPr>
            <p:ph type="sldNum" sz="quarter" idx="12"/>
          </p:nvPr>
        </p:nvSpPr>
        <p:spPr>
          <a:xfrm>
            <a:off x="8610600" y="6356350"/>
            <a:ext cx="2743200" cy="365125"/>
          </a:xfrm>
          <a:prstGeom prst="rect">
            <a:avLst/>
          </a:prstGeom>
        </p:spPr>
        <p:txBody>
          <a:bodyPr/>
          <a:lstStyle/>
          <a:p>
            <a:fld id="{D7FB439E-D863-3849-8CAE-ADA08B3D690E}" type="slidenum">
              <a:rPr lang="en-NL" smtClean="0"/>
              <a:t>‹#›</a:t>
            </a:fld>
            <a:endParaRPr lang="en-NL"/>
          </a:p>
        </p:txBody>
      </p:sp>
    </p:spTree>
    <p:extLst>
      <p:ext uri="{BB962C8B-B14F-4D97-AF65-F5344CB8AC3E}">
        <p14:creationId xmlns:p14="http://schemas.microsoft.com/office/powerpoint/2010/main" val="2783256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9A5491-7D3C-E040-EC5D-DB3119A0D722}"/>
              </a:ext>
            </a:extLst>
          </p:cNvPr>
          <p:cNvSpPr>
            <a:spLocks noGrp="1"/>
          </p:cNvSpPr>
          <p:nvPr>
            <p:ph type="dt" sz="half" idx="10"/>
          </p:nvPr>
        </p:nvSpPr>
        <p:spPr>
          <a:xfrm>
            <a:off x="838200" y="6356350"/>
            <a:ext cx="2743200" cy="365125"/>
          </a:xfrm>
          <a:prstGeom prst="rect">
            <a:avLst/>
          </a:prstGeom>
        </p:spPr>
        <p:txBody>
          <a:bodyPr/>
          <a:lstStyle/>
          <a:p>
            <a:fld id="{89F6773F-F6A4-C542-B529-997696165A00}" type="datetimeFigureOut">
              <a:rPr lang="en-NL" smtClean="0"/>
              <a:t>28/10/2025</a:t>
            </a:fld>
            <a:endParaRPr lang="en-NL"/>
          </a:p>
        </p:txBody>
      </p:sp>
      <p:sp>
        <p:nvSpPr>
          <p:cNvPr id="3" name="Footer Placeholder 2">
            <a:extLst>
              <a:ext uri="{FF2B5EF4-FFF2-40B4-BE49-F238E27FC236}">
                <a16:creationId xmlns:a16="http://schemas.microsoft.com/office/drawing/2014/main" id="{0A49EA06-871C-2BF7-D3D8-06F8C251E6AA}"/>
              </a:ext>
            </a:extLst>
          </p:cNvPr>
          <p:cNvSpPr>
            <a:spLocks noGrp="1"/>
          </p:cNvSpPr>
          <p:nvPr>
            <p:ph type="ftr" sz="quarter" idx="11"/>
          </p:nvPr>
        </p:nvSpPr>
        <p:spPr>
          <a:xfrm>
            <a:off x="4038600" y="6356350"/>
            <a:ext cx="4114800" cy="365125"/>
          </a:xfrm>
          <a:prstGeom prst="rect">
            <a:avLst/>
          </a:prstGeom>
        </p:spPr>
        <p:txBody>
          <a:bodyPr/>
          <a:lstStyle/>
          <a:p>
            <a:endParaRPr lang="en-NL"/>
          </a:p>
        </p:txBody>
      </p:sp>
      <p:sp>
        <p:nvSpPr>
          <p:cNvPr id="4" name="Slide Number Placeholder 3">
            <a:extLst>
              <a:ext uri="{FF2B5EF4-FFF2-40B4-BE49-F238E27FC236}">
                <a16:creationId xmlns:a16="http://schemas.microsoft.com/office/drawing/2014/main" id="{214D2B67-7B1A-5678-FF27-17E9E596F004}"/>
              </a:ext>
            </a:extLst>
          </p:cNvPr>
          <p:cNvSpPr>
            <a:spLocks noGrp="1"/>
          </p:cNvSpPr>
          <p:nvPr>
            <p:ph type="sldNum" sz="quarter" idx="12"/>
          </p:nvPr>
        </p:nvSpPr>
        <p:spPr>
          <a:xfrm>
            <a:off x="8610600" y="6356350"/>
            <a:ext cx="2743200" cy="365125"/>
          </a:xfrm>
          <a:prstGeom prst="rect">
            <a:avLst/>
          </a:prstGeom>
        </p:spPr>
        <p:txBody>
          <a:bodyPr/>
          <a:lstStyle/>
          <a:p>
            <a:fld id="{D7FB439E-D863-3849-8CAE-ADA08B3D690E}" type="slidenum">
              <a:rPr lang="en-NL" smtClean="0"/>
              <a:t>‹#›</a:t>
            </a:fld>
            <a:endParaRPr lang="en-NL"/>
          </a:p>
        </p:txBody>
      </p:sp>
    </p:spTree>
    <p:extLst>
      <p:ext uri="{BB962C8B-B14F-4D97-AF65-F5344CB8AC3E}">
        <p14:creationId xmlns:p14="http://schemas.microsoft.com/office/powerpoint/2010/main" val="3985672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F0F2-E47C-C3FA-90FE-705FB9F819F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C6D7158F-EC89-7F26-4891-EA05FC30F65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6210CAC5-AE7E-E51F-3606-E8E42995997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F0D1870-106B-ADF6-3225-B4F699BA467B}"/>
              </a:ext>
            </a:extLst>
          </p:cNvPr>
          <p:cNvSpPr>
            <a:spLocks noGrp="1"/>
          </p:cNvSpPr>
          <p:nvPr>
            <p:ph type="dt" sz="half" idx="10"/>
          </p:nvPr>
        </p:nvSpPr>
        <p:spPr>
          <a:xfrm>
            <a:off x="838200" y="6356350"/>
            <a:ext cx="2743200" cy="365125"/>
          </a:xfrm>
          <a:prstGeom prst="rect">
            <a:avLst/>
          </a:prstGeom>
        </p:spPr>
        <p:txBody>
          <a:bodyPr/>
          <a:lstStyle/>
          <a:p>
            <a:fld id="{89F6773F-F6A4-C542-B529-997696165A00}" type="datetimeFigureOut">
              <a:rPr lang="en-NL" smtClean="0"/>
              <a:t>28/10/2025</a:t>
            </a:fld>
            <a:endParaRPr lang="en-NL"/>
          </a:p>
        </p:txBody>
      </p:sp>
      <p:sp>
        <p:nvSpPr>
          <p:cNvPr id="6" name="Footer Placeholder 5">
            <a:extLst>
              <a:ext uri="{FF2B5EF4-FFF2-40B4-BE49-F238E27FC236}">
                <a16:creationId xmlns:a16="http://schemas.microsoft.com/office/drawing/2014/main" id="{3E328344-C47D-41DD-62DA-991F7007B6D1}"/>
              </a:ext>
            </a:extLst>
          </p:cNvPr>
          <p:cNvSpPr>
            <a:spLocks noGrp="1"/>
          </p:cNvSpPr>
          <p:nvPr>
            <p:ph type="ftr" sz="quarter" idx="11"/>
          </p:nvPr>
        </p:nvSpPr>
        <p:spPr>
          <a:xfrm>
            <a:off x="4038600" y="6356350"/>
            <a:ext cx="4114800" cy="365125"/>
          </a:xfrm>
          <a:prstGeom prst="rect">
            <a:avLst/>
          </a:prstGeom>
        </p:spPr>
        <p:txBody>
          <a:bodyPr/>
          <a:lstStyle/>
          <a:p>
            <a:endParaRPr lang="en-NL"/>
          </a:p>
        </p:txBody>
      </p:sp>
      <p:sp>
        <p:nvSpPr>
          <p:cNvPr id="7" name="Slide Number Placeholder 6">
            <a:extLst>
              <a:ext uri="{FF2B5EF4-FFF2-40B4-BE49-F238E27FC236}">
                <a16:creationId xmlns:a16="http://schemas.microsoft.com/office/drawing/2014/main" id="{500970D9-5F1B-E8FE-B807-C61EA15A1C18}"/>
              </a:ext>
            </a:extLst>
          </p:cNvPr>
          <p:cNvSpPr>
            <a:spLocks noGrp="1"/>
          </p:cNvSpPr>
          <p:nvPr>
            <p:ph type="sldNum" sz="quarter" idx="12"/>
          </p:nvPr>
        </p:nvSpPr>
        <p:spPr>
          <a:xfrm>
            <a:off x="8610600" y="6356350"/>
            <a:ext cx="2743200" cy="365125"/>
          </a:xfrm>
          <a:prstGeom prst="rect">
            <a:avLst/>
          </a:prstGeom>
        </p:spPr>
        <p:txBody>
          <a:bodyPr/>
          <a:lstStyle/>
          <a:p>
            <a:fld id="{D7FB439E-D863-3849-8CAE-ADA08B3D690E}" type="slidenum">
              <a:rPr lang="en-NL" smtClean="0"/>
              <a:t>‹#›</a:t>
            </a:fld>
            <a:endParaRPr lang="en-NL"/>
          </a:p>
        </p:txBody>
      </p:sp>
    </p:spTree>
    <p:extLst>
      <p:ext uri="{BB962C8B-B14F-4D97-AF65-F5344CB8AC3E}">
        <p14:creationId xmlns:p14="http://schemas.microsoft.com/office/powerpoint/2010/main" val="275514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864D-DBB4-5972-6346-DA03CCD77A2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7BFCE89-76C3-B284-BD09-567E4E783E4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8153BF3-58D4-41DC-3F7A-2923F0C37BB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0C137F-D63C-259B-E8C4-8193FC740780}"/>
              </a:ext>
            </a:extLst>
          </p:cNvPr>
          <p:cNvSpPr>
            <a:spLocks noGrp="1"/>
          </p:cNvSpPr>
          <p:nvPr>
            <p:ph type="dt" sz="half" idx="10"/>
          </p:nvPr>
        </p:nvSpPr>
        <p:spPr>
          <a:xfrm>
            <a:off x="838200" y="6356350"/>
            <a:ext cx="2743200" cy="365125"/>
          </a:xfrm>
          <a:prstGeom prst="rect">
            <a:avLst/>
          </a:prstGeom>
        </p:spPr>
        <p:txBody>
          <a:bodyPr/>
          <a:lstStyle/>
          <a:p>
            <a:fld id="{89F6773F-F6A4-C542-B529-997696165A00}" type="datetimeFigureOut">
              <a:rPr lang="en-NL" smtClean="0"/>
              <a:t>28/10/2025</a:t>
            </a:fld>
            <a:endParaRPr lang="en-NL"/>
          </a:p>
        </p:txBody>
      </p:sp>
      <p:sp>
        <p:nvSpPr>
          <p:cNvPr id="6" name="Footer Placeholder 5">
            <a:extLst>
              <a:ext uri="{FF2B5EF4-FFF2-40B4-BE49-F238E27FC236}">
                <a16:creationId xmlns:a16="http://schemas.microsoft.com/office/drawing/2014/main" id="{345222D0-5D77-4D0E-300A-1BB38858B4A6}"/>
              </a:ext>
            </a:extLst>
          </p:cNvPr>
          <p:cNvSpPr>
            <a:spLocks noGrp="1"/>
          </p:cNvSpPr>
          <p:nvPr>
            <p:ph type="ftr" sz="quarter" idx="11"/>
          </p:nvPr>
        </p:nvSpPr>
        <p:spPr>
          <a:xfrm>
            <a:off x="4038600" y="6356350"/>
            <a:ext cx="4114800" cy="365125"/>
          </a:xfrm>
          <a:prstGeom prst="rect">
            <a:avLst/>
          </a:prstGeom>
        </p:spPr>
        <p:txBody>
          <a:bodyPr/>
          <a:lstStyle/>
          <a:p>
            <a:endParaRPr lang="en-NL"/>
          </a:p>
        </p:txBody>
      </p:sp>
      <p:sp>
        <p:nvSpPr>
          <p:cNvPr id="7" name="Slide Number Placeholder 6">
            <a:extLst>
              <a:ext uri="{FF2B5EF4-FFF2-40B4-BE49-F238E27FC236}">
                <a16:creationId xmlns:a16="http://schemas.microsoft.com/office/drawing/2014/main" id="{D52D9E30-28DA-D4E4-A07F-382A0DEAE916}"/>
              </a:ext>
            </a:extLst>
          </p:cNvPr>
          <p:cNvSpPr>
            <a:spLocks noGrp="1"/>
          </p:cNvSpPr>
          <p:nvPr>
            <p:ph type="sldNum" sz="quarter" idx="12"/>
          </p:nvPr>
        </p:nvSpPr>
        <p:spPr>
          <a:xfrm>
            <a:off x="8610600" y="6356350"/>
            <a:ext cx="2743200" cy="365125"/>
          </a:xfrm>
          <a:prstGeom prst="rect">
            <a:avLst/>
          </a:prstGeom>
        </p:spPr>
        <p:txBody>
          <a:bodyPr/>
          <a:lstStyle/>
          <a:p>
            <a:fld id="{D7FB439E-D863-3849-8CAE-ADA08B3D690E}" type="slidenum">
              <a:rPr lang="en-NL" smtClean="0"/>
              <a:t>‹#›</a:t>
            </a:fld>
            <a:endParaRPr lang="en-NL"/>
          </a:p>
        </p:txBody>
      </p:sp>
    </p:spTree>
    <p:extLst>
      <p:ext uri="{BB962C8B-B14F-4D97-AF65-F5344CB8AC3E}">
        <p14:creationId xmlns:p14="http://schemas.microsoft.com/office/powerpoint/2010/main" val="1774270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B29AF9-73F3-EFE6-B808-B73AFAF95745}"/>
              </a:ext>
            </a:extLst>
          </p:cNvPr>
          <p:cNvSpPr>
            <a:spLocks noGrp="1"/>
          </p:cNvSpPr>
          <p:nvPr>
            <p:ph type="title"/>
          </p:nvPr>
        </p:nvSpPr>
        <p:spPr>
          <a:xfrm>
            <a:off x="838200" y="248479"/>
            <a:ext cx="10515600" cy="1133060"/>
          </a:xfrm>
          <a:prstGeom prst="rect">
            <a:avLst/>
          </a:prstGeom>
        </p:spPr>
        <p:txBody>
          <a:bodyPr vert="horz" lIns="91440" tIns="45720" rIns="91440" bIns="45720" rtlCol="0" anchor="ctr">
            <a:normAutofit/>
          </a:bodyPr>
          <a:lstStyle/>
          <a:p>
            <a:r>
              <a:rPr lang="en-GB" dirty="0"/>
              <a:t>Click to edit Master title style</a:t>
            </a:r>
            <a:endParaRPr lang="en-NL" dirty="0"/>
          </a:p>
        </p:txBody>
      </p:sp>
      <p:sp>
        <p:nvSpPr>
          <p:cNvPr id="3" name="Text Placeholder 2">
            <a:extLst>
              <a:ext uri="{FF2B5EF4-FFF2-40B4-BE49-F238E27FC236}">
                <a16:creationId xmlns:a16="http://schemas.microsoft.com/office/drawing/2014/main" id="{DEF8FF27-D6D0-D291-3A33-FB7FBA3708C7}"/>
              </a:ext>
            </a:extLst>
          </p:cNvPr>
          <p:cNvSpPr>
            <a:spLocks noGrp="1"/>
          </p:cNvSpPr>
          <p:nvPr>
            <p:ph type="body" idx="1"/>
          </p:nvPr>
        </p:nvSpPr>
        <p:spPr>
          <a:xfrm>
            <a:off x="838200" y="1630016"/>
            <a:ext cx="10515600" cy="4820479"/>
          </a:xfrm>
          <a:prstGeom prst="rect">
            <a:avLst/>
          </a:prstGeom>
        </p:spPr>
        <p:txBody>
          <a:bodyPr vert="horz" lIns="91440" tIns="45720" rIns="91440" bIns="45720" rtlCol="0">
            <a:normAutofit/>
          </a:bodyPr>
          <a:lstStyle/>
          <a:p>
            <a:pPr lvl="0"/>
            <a:endParaRPr lang="en-NL" dirty="0"/>
          </a:p>
        </p:txBody>
      </p:sp>
    </p:spTree>
    <p:extLst>
      <p:ext uri="{BB962C8B-B14F-4D97-AF65-F5344CB8AC3E}">
        <p14:creationId xmlns:p14="http://schemas.microsoft.com/office/powerpoint/2010/main" val="2503783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examiw-science@uva.nl" TargetMode="External"/><Relationship Id="rId2" Type="http://schemas.openxmlformats.org/officeDocument/2006/relationships/hyperlink" Target="file:////student.uva.nl/en/content/az/plagiarism-and-frau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video" Target="https://www.youtube.com/embed/8BFzu9m52sc?feature=oembed" TargetMode="External"/><Relationship Id="rId7" Type="http://schemas.openxmlformats.org/officeDocument/2006/relationships/image" Target="../media/image10.jpeg"/><Relationship Id="rId2" Type="http://schemas.openxmlformats.org/officeDocument/2006/relationships/video" Target="https://www.youtube.com/embed/V1eYniJ0Rnk?feature=oembed" TargetMode="External"/><Relationship Id="rId1" Type="http://schemas.openxmlformats.org/officeDocument/2006/relationships/video" Target="https://www.youtube.com/embed/qrzQ_AB1DZk?feature=oembed" TargetMode="External"/><Relationship Id="rId6" Type="http://schemas.openxmlformats.org/officeDocument/2006/relationships/image" Target="../media/image9.jpeg"/><Relationship Id="rId5" Type="http://schemas.openxmlformats.org/officeDocument/2006/relationships/slideLayout" Target="../slideLayouts/slideLayout2.xml"/><Relationship Id="rId10" Type="http://schemas.openxmlformats.org/officeDocument/2006/relationships/hyperlink" Target="https://github.com/karpathy/neuraltalk" TargetMode="External"/><Relationship Id="rId4" Type="http://schemas.openxmlformats.org/officeDocument/2006/relationships/video" Target="https://www.youtube.com/embed/e9bHTlYFwhg?start=12&amp;feature=oembed" TargetMode="External"/><Relationship Id="rId9"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video" Target="https://www.youtube.com/embed/1PaoWKvcJP0?feature=oembe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7"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10.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30.png"/><Relationship Id="rId7" Type="http://schemas.openxmlformats.org/officeDocument/2006/relationships/image" Target="../media/image170.png"/><Relationship Id="rId1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45.png"/><Relationship Id="rId5" Type="http://schemas.openxmlformats.org/officeDocument/2006/relationships/image" Target="../media/image150.png"/><Relationship Id="rId10" Type="http://schemas.openxmlformats.org/officeDocument/2006/relationships/image" Target="../media/image200.png"/><Relationship Id="rId4" Type="http://schemas.openxmlformats.org/officeDocument/2006/relationships/image" Target="../media/image140.png"/><Relationship Id="rId9" Type="http://schemas.openxmlformats.org/officeDocument/2006/relationships/image" Target="../media/image19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knowyourdata-tfds.withgoogle.com/#tab=STATS&amp;dataset=imagenet2012"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tomgoldsteincs/status/1544370726119112704"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8.tiff"/><Relationship Id="rId5" Type="http://schemas.openxmlformats.org/officeDocument/2006/relationships/image" Target="../media/image67.png"/><Relationship Id="rId4" Type="http://schemas.openxmlformats.org/officeDocument/2006/relationships/image" Target="../media/image66.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2l.ai/index.html" TargetMode="External"/><Relationship Id="rId2" Type="http://schemas.openxmlformats.org/officeDocument/2006/relationships/hyperlink" Target="https://www.deeplearningbook.org/" TargetMode="External"/><Relationship Id="rId1" Type="http://schemas.openxmlformats.org/officeDocument/2006/relationships/slideLayout" Target="../slideLayouts/slideLayout2.xml"/><Relationship Id="rId4" Type="http://schemas.openxmlformats.org/officeDocument/2006/relationships/hyperlink" Target="https://udlbook.github.io/udlbook/"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uvadlc-notebooks.readthedocs.i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268F-A6BB-CC39-7FF9-76A0E4103AF2}"/>
              </a:ext>
            </a:extLst>
          </p:cNvPr>
          <p:cNvSpPr>
            <a:spLocks noGrp="1"/>
          </p:cNvSpPr>
          <p:nvPr>
            <p:ph type="ctrTitle"/>
          </p:nvPr>
        </p:nvSpPr>
        <p:spPr>
          <a:xfrm>
            <a:off x="1524000" y="1287133"/>
            <a:ext cx="9144000" cy="1487596"/>
          </a:xfrm>
        </p:spPr>
        <p:txBody>
          <a:bodyPr>
            <a:noAutofit/>
          </a:bodyPr>
          <a:lstStyle/>
          <a:p>
            <a:r>
              <a:rPr lang="en-NL" sz="8000" dirty="0"/>
              <a:t>Deep Learning 1</a:t>
            </a:r>
          </a:p>
        </p:txBody>
      </p:sp>
      <p:sp>
        <p:nvSpPr>
          <p:cNvPr id="3" name="Subtitle 2">
            <a:extLst>
              <a:ext uri="{FF2B5EF4-FFF2-40B4-BE49-F238E27FC236}">
                <a16:creationId xmlns:a16="http://schemas.microsoft.com/office/drawing/2014/main" id="{57ADE2E7-336F-5F2B-6817-1AB753ACE6F8}"/>
              </a:ext>
            </a:extLst>
          </p:cNvPr>
          <p:cNvSpPr>
            <a:spLocks noGrp="1"/>
          </p:cNvSpPr>
          <p:nvPr>
            <p:ph type="subTitle" idx="1"/>
          </p:nvPr>
        </p:nvSpPr>
        <p:spPr>
          <a:xfrm>
            <a:off x="1524000" y="3391829"/>
            <a:ext cx="9144000" cy="1655762"/>
          </a:xfrm>
        </p:spPr>
        <p:txBody>
          <a:bodyPr>
            <a:noAutofit/>
          </a:bodyPr>
          <a:lstStyle/>
          <a:p>
            <a:endParaRPr lang="en-NL" sz="3200" b="1" dirty="0"/>
          </a:p>
          <a:p>
            <a:r>
              <a:rPr lang="en-NL" sz="3200" b="1" dirty="0"/>
              <a:t>Lecture 1</a:t>
            </a:r>
          </a:p>
          <a:p>
            <a:r>
              <a:rPr lang="en-NL" sz="3200" i="1" dirty="0"/>
              <a:t>Introduction and history of deep learning</a:t>
            </a:r>
          </a:p>
        </p:txBody>
      </p:sp>
      <p:sp>
        <p:nvSpPr>
          <p:cNvPr id="4" name="Title 1">
            <a:extLst>
              <a:ext uri="{FF2B5EF4-FFF2-40B4-BE49-F238E27FC236}">
                <a16:creationId xmlns:a16="http://schemas.microsoft.com/office/drawing/2014/main" id="{8A41E281-B858-928E-D147-F7168E3D5CFD}"/>
              </a:ext>
            </a:extLst>
          </p:cNvPr>
          <p:cNvSpPr txBox="1">
            <a:spLocks/>
          </p:cNvSpPr>
          <p:nvPr/>
        </p:nvSpPr>
        <p:spPr>
          <a:xfrm>
            <a:off x="1524000" y="2774729"/>
            <a:ext cx="9144000" cy="4256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NL" sz="2400" dirty="0"/>
              <a:t>2025-2026 – Pascal Mettes</a:t>
            </a:r>
          </a:p>
        </p:txBody>
      </p:sp>
      <p:pic>
        <p:nvPicPr>
          <p:cNvPr id="1028" name="Picture 4" descr="UvA Thesis Fair – Welcome to the ecosytem – where education, research, and  industry meet">
            <a:extLst>
              <a:ext uri="{FF2B5EF4-FFF2-40B4-BE49-F238E27FC236}">
                <a16:creationId xmlns:a16="http://schemas.microsoft.com/office/drawing/2014/main" id="{4015F89A-7CBF-7DB4-A39E-556F18143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9432" y="46912"/>
            <a:ext cx="1046164" cy="104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261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69EC-3D2A-E93F-FD85-84739977534B}"/>
              </a:ext>
            </a:extLst>
          </p:cNvPr>
          <p:cNvSpPr>
            <a:spLocks noGrp="1"/>
          </p:cNvSpPr>
          <p:nvPr>
            <p:ph type="title"/>
          </p:nvPr>
        </p:nvSpPr>
        <p:spPr/>
        <p:txBody>
          <a:bodyPr/>
          <a:lstStyle/>
          <a:p>
            <a:r>
              <a:rPr lang="en-NL" dirty="0"/>
              <a:t>Exam and grading</a:t>
            </a:r>
          </a:p>
        </p:txBody>
      </p:sp>
      <p:sp>
        <p:nvSpPr>
          <p:cNvPr id="3" name="Content Placeholder 2">
            <a:extLst>
              <a:ext uri="{FF2B5EF4-FFF2-40B4-BE49-F238E27FC236}">
                <a16:creationId xmlns:a16="http://schemas.microsoft.com/office/drawing/2014/main" id="{2CB75816-BA5B-7907-F8C8-2FA36BADD01E}"/>
              </a:ext>
            </a:extLst>
          </p:cNvPr>
          <p:cNvSpPr>
            <a:spLocks noGrp="1"/>
          </p:cNvSpPr>
          <p:nvPr>
            <p:ph idx="1"/>
          </p:nvPr>
        </p:nvSpPr>
        <p:spPr/>
        <p:txBody>
          <a:bodyPr/>
          <a:lstStyle/>
          <a:p>
            <a:endParaRPr lang="en-NL" dirty="0"/>
          </a:p>
          <a:p>
            <a:endParaRPr lang="en-NL" dirty="0"/>
          </a:p>
          <a:p>
            <a:r>
              <a:rPr lang="en-NL" dirty="0"/>
              <a:t>Two parts: practicals (30%) + exam (70%).</a:t>
            </a:r>
          </a:p>
          <a:p>
            <a:endParaRPr lang="en-NL" dirty="0"/>
          </a:p>
          <a:p>
            <a:r>
              <a:rPr lang="en-NL" dirty="0"/>
              <a:t>Practicals grade = average grade of the three assignments.</a:t>
            </a:r>
          </a:p>
          <a:p>
            <a:endParaRPr lang="en-NL" dirty="0"/>
          </a:p>
          <a:p>
            <a:r>
              <a:rPr lang="en-NL" dirty="0"/>
              <a:t>Exam is classical written in-person assignment.</a:t>
            </a:r>
          </a:p>
          <a:p>
            <a:endParaRPr lang="en-NL" dirty="0"/>
          </a:p>
          <a:p>
            <a:endParaRPr lang="en-NL" dirty="0"/>
          </a:p>
        </p:txBody>
      </p:sp>
    </p:spTree>
    <p:extLst>
      <p:ext uri="{BB962C8B-B14F-4D97-AF65-F5344CB8AC3E}">
        <p14:creationId xmlns:p14="http://schemas.microsoft.com/office/powerpoint/2010/main" val="405076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A2D55-4206-2EDB-254D-BB6A84C53709}"/>
              </a:ext>
            </a:extLst>
          </p:cNvPr>
          <p:cNvSpPr>
            <a:spLocks noGrp="1"/>
          </p:cNvSpPr>
          <p:nvPr>
            <p:ph type="title"/>
          </p:nvPr>
        </p:nvSpPr>
        <p:spPr/>
        <p:txBody>
          <a:bodyPr/>
          <a:lstStyle/>
          <a:p>
            <a:r>
              <a:rPr lang="en-NL" dirty="0"/>
              <a:t>Practicals</a:t>
            </a:r>
          </a:p>
        </p:txBody>
      </p:sp>
      <p:sp>
        <p:nvSpPr>
          <p:cNvPr id="3" name="Content Placeholder 2">
            <a:extLst>
              <a:ext uri="{FF2B5EF4-FFF2-40B4-BE49-F238E27FC236}">
                <a16:creationId xmlns:a16="http://schemas.microsoft.com/office/drawing/2014/main" id="{9FE1312E-799F-6659-4D8F-2A924E24FC7C}"/>
              </a:ext>
            </a:extLst>
          </p:cNvPr>
          <p:cNvSpPr>
            <a:spLocks noGrp="1"/>
          </p:cNvSpPr>
          <p:nvPr>
            <p:ph idx="1"/>
          </p:nvPr>
        </p:nvSpPr>
        <p:spPr/>
        <p:txBody>
          <a:bodyPr/>
          <a:lstStyle/>
          <a:p>
            <a:endParaRPr lang="en-NL" dirty="0"/>
          </a:p>
          <a:p>
            <a:r>
              <a:rPr lang="en-NL" dirty="0"/>
              <a:t>Practical 1 [deadline: 9-11-2025]</a:t>
            </a:r>
          </a:p>
          <a:p>
            <a:r>
              <a:rPr lang="en-NL" i="1" dirty="0"/>
              <a:t>Implement your own net modules, learn about core modules of deep learning.</a:t>
            </a:r>
          </a:p>
          <a:p>
            <a:endParaRPr lang="en-NL" i="1" dirty="0"/>
          </a:p>
          <a:p>
            <a:r>
              <a:rPr lang="en-NL" dirty="0"/>
              <a:t>Practical 2 [deadline: 30-11-2025]</a:t>
            </a:r>
          </a:p>
          <a:p>
            <a:r>
              <a:rPr lang="en-NL" i="1" dirty="0"/>
              <a:t>Invariances in ConvNets, build your own nano-GPT, graph network theory.</a:t>
            </a:r>
          </a:p>
          <a:p>
            <a:endParaRPr lang="en-NL" i="1" dirty="0"/>
          </a:p>
          <a:p>
            <a:r>
              <a:rPr lang="en-NL" dirty="0"/>
              <a:t>Practical 3 [deadline: 14-12-2025]</a:t>
            </a:r>
          </a:p>
          <a:p>
            <a:r>
              <a:rPr lang="en-NL" i="1" dirty="0"/>
              <a:t>Break networks with adversarial attacks and generative learning.</a:t>
            </a:r>
          </a:p>
        </p:txBody>
      </p:sp>
    </p:spTree>
    <p:extLst>
      <p:ext uri="{BB962C8B-B14F-4D97-AF65-F5344CB8AC3E}">
        <p14:creationId xmlns:p14="http://schemas.microsoft.com/office/powerpoint/2010/main" val="2172395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4E29-08CA-8584-4460-B18447D61F7A}"/>
              </a:ext>
            </a:extLst>
          </p:cNvPr>
          <p:cNvSpPr>
            <a:spLocks noGrp="1"/>
          </p:cNvSpPr>
          <p:nvPr>
            <p:ph type="title"/>
          </p:nvPr>
        </p:nvSpPr>
        <p:spPr/>
        <p:txBody>
          <a:bodyPr/>
          <a:lstStyle/>
          <a:p>
            <a:r>
              <a:rPr lang="en-NL" dirty="0"/>
              <a:t>Vision of the practicals</a:t>
            </a:r>
          </a:p>
        </p:txBody>
      </p:sp>
      <p:sp>
        <p:nvSpPr>
          <p:cNvPr id="3" name="Content Placeholder 2">
            <a:extLst>
              <a:ext uri="{FF2B5EF4-FFF2-40B4-BE49-F238E27FC236}">
                <a16:creationId xmlns:a16="http://schemas.microsoft.com/office/drawing/2014/main" id="{99201EA4-3FF0-D59E-B99E-DEB2EDDE6981}"/>
              </a:ext>
            </a:extLst>
          </p:cNvPr>
          <p:cNvSpPr>
            <a:spLocks noGrp="1"/>
          </p:cNvSpPr>
          <p:nvPr>
            <p:ph idx="1"/>
          </p:nvPr>
        </p:nvSpPr>
        <p:spPr>
          <a:xfrm>
            <a:off x="838200" y="1709530"/>
            <a:ext cx="10784840" cy="4919869"/>
          </a:xfrm>
        </p:spPr>
        <p:txBody>
          <a:bodyPr/>
          <a:lstStyle/>
          <a:p>
            <a:endParaRPr lang="en-NL" dirty="0"/>
          </a:p>
          <a:p>
            <a:r>
              <a:rPr lang="en-NL" dirty="0"/>
              <a:t>Consists of both theory and implementation questions, handled through ANS.</a:t>
            </a:r>
          </a:p>
          <a:p>
            <a:endParaRPr lang="en-NL" dirty="0"/>
          </a:p>
          <a:p>
            <a:r>
              <a:rPr lang="en-NL" dirty="0"/>
              <a:t>Complementary view and information stream to the lectures.</a:t>
            </a:r>
          </a:p>
          <a:p>
            <a:endParaRPr lang="en-NL" dirty="0"/>
          </a:p>
          <a:p>
            <a:r>
              <a:rPr lang="en-NL" dirty="0"/>
              <a:t>Both a hands-on view to the lectures and its own reading materials!</a:t>
            </a:r>
          </a:p>
          <a:p>
            <a:endParaRPr lang="en-NL" dirty="0"/>
          </a:p>
          <a:p>
            <a:r>
              <a:rPr lang="en-NL" dirty="0"/>
              <a:t>On purpose with a view different interpretation and more theoretical background.</a:t>
            </a:r>
          </a:p>
        </p:txBody>
      </p:sp>
    </p:spTree>
    <p:extLst>
      <p:ext uri="{BB962C8B-B14F-4D97-AF65-F5344CB8AC3E}">
        <p14:creationId xmlns:p14="http://schemas.microsoft.com/office/powerpoint/2010/main" val="1195480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AC4F-3C64-6C12-78D6-A3E4E9409175}"/>
              </a:ext>
            </a:extLst>
          </p:cNvPr>
          <p:cNvSpPr>
            <a:spLocks noGrp="1"/>
          </p:cNvSpPr>
          <p:nvPr>
            <p:ph type="title"/>
          </p:nvPr>
        </p:nvSpPr>
        <p:spPr/>
        <p:txBody>
          <a:bodyPr/>
          <a:lstStyle/>
          <a:p>
            <a:r>
              <a:rPr lang="en-NL" dirty="0"/>
              <a:t>Snellius</a:t>
            </a:r>
          </a:p>
        </p:txBody>
      </p:sp>
      <p:sp>
        <p:nvSpPr>
          <p:cNvPr id="3" name="Content Placeholder 2">
            <a:extLst>
              <a:ext uri="{FF2B5EF4-FFF2-40B4-BE49-F238E27FC236}">
                <a16:creationId xmlns:a16="http://schemas.microsoft.com/office/drawing/2014/main" id="{DC010172-A2D0-4CF7-231E-C013A0B5FC83}"/>
              </a:ext>
            </a:extLst>
          </p:cNvPr>
          <p:cNvSpPr>
            <a:spLocks noGrp="1"/>
          </p:cNvSpPr>
          <p:nvPr>
            <p:ph idx="1"/>
          </p:nvPr>
        </p:nvSpPr>
        <p:spPr>
          <a:xfrm>
            <a:off x="838200" y="1709530"/>
            <a:ext cx="10642600" cy="4919869"/>
          </a:xfrm>
        </p:spPr>
        <p:txBody>
          <a:bodyPr/>
          <a:lstStyle/>
          <a:p>
            <a:endParaRPr lang="en-NL" dirty="0"/>
          </a:p>
          <a:p>
            <a:endParaRPr lang="en-NL" dirty="0"/>
          </a:p>
          <a:p>
            <a:r>
              <a:rPr lang="en-NL" dirty="0"/>
              <a:t>We have secured a healthy amount of computation units for Deep Learning 1.</a:t>
            </a:r>
          </a:p>
          <a:p>
            <a:endParaRPr lang="en-NL" dirty="0"/>
          </a:p>
          <a:p>
            <a:r>
              <a:rPr lang="en-NL" dirty="0"/>
              <a:t>Tutorial 1 will cover the essentials of Snellius.</a:t>
            </a:r>
          </a:p>
          <a:p>
            <a:endParaRPr lang="en-NL" dirty="0"/>
          </a:p>
          <a:p>
            <a:r>
              <a:rPr lang="en-NL" dirty="0"/>
              <a:t>Lab 1 will also </a:t>
            </a:r>
            <a:r>
              <a:rPr lang="en-NL"/>
              <a:t>partially cover doing AI on clusters.</a:t>
            </a:r>
            <a:endParaRPr lang="en-NL" dirty="0"/>
          </a:p>
        </p:txBody>
      </p:sp>
    </p:spTree>
    <p:extLst>
      <p:ext uri="{BB962C8B-B14F-4D97-AF65-F5344CB8AC3E}">
        <p14:creationId xmlns:p14="http://schemas.microsoft.com/office/powerpoint/2010/main" val="3242355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E765-5662-F61A-E535-CF1BAEC4A21A}"/>
              </a:ext>
            </a:extLst>
          </p:cNvPr>
          <p:cNvSpPr>
            <a:spLocks noGrp="1"/>
          </p:cNvSpPr>
          <p:nvPr>
            <p:ph type="title"/>
          </p:nvPr>
        </p:nvSpPr>
        <p:spPr/>
        <p:txBody>
          <a:bodyPr/>
          <a:lstStyle/>
          <a:p>
            <a:r>
              <a:rPr lang="en-NL" dirty="0"/>
              <a:t>On grades</a:t>
            </a:r>
          </a:p>
        </p:txBody>
      </p:sp>
      <p:sp>
        <p:nvSpPr>
          <p:cNvPr id="3" name="Content Placeholder 2">
            <a:extLst>
              <a:ext uri="{FF2B5EF4-FFF2-40B4-BE49-F238E27FC236}">
                <a16:creationId xmlns:a16="http://schemas.microsoft.com/office/drawing/2014/main" id="{063A0DD7-2C4D-5F19-A3C6-8587A8E7F52B}"/>
              </a:ext>
            </a:extLst>
          </p:cNvPr>
          <p:cNvSpPr>
            <a:spLocks noGrp="1"/>
          </p:cNvSpPr>
          <p:nvPr>
            <p:ph idx="1"/>
          </p:nvPr>
        </p:nvSpPr>
        <p:spPr>
          <a:xfrm>
            <a:off x="990600" y="1252330"/>
            <a:ext cx="2199640" cy="3289189"/>
          </a:xfrm>
        </p:spPr>
        <p:txBody>
          <a:bodyPr>
            <a:noAutofit/>
          </a:bodyPr>
          <a:lstStyle/>
          <a:p>
            <a:r>
              <a:rPr lang="en-NL" sz="25000" dirty="0"/>
              <a:t>6</a:t>
            </a:r>
          </a:p>
        </p:txBody>
      </p:sp>
      <p:sp>
        <p:nvSpPr>
          <p:cNvPr id="4" name="Content Placeholder 2">
            <a:extLst>
              <a:ext uri="{FF2B5EF4-FFF2-40B4-BE49-F238E27FC236}">
                <a16:creationId xmlns:a16="http://schemas.microsoft.com/office/drawing/2014/main" id="{91185D39-FADB-0FD1-FE20-4559632FF92F}"/>
              </a:ext>
            </a:extLst>
          </p:cNvPr>
          <p:cNvSpPr txBox="1">
            <a:spLocks/>
          </p:cNvSpPr>
          <p:nvPr/>
        </p:nvSpPr>
        <p:spPr>
          <a:xfrm>
            <a:off x="4437381" y="3340210"/>
            <a:ext cx="2199640" cy="328918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5000" dirty="0"/>
              <a:t>8</a:t>
            </a:r>
          </a:p>
        </p:txBody>
      </p:sp>
      <p:sp>
        <p:nvSpPr>
          <p:cNvPr id="5" name="Content Placeholder 2">
            <a:extLst>
              <a:ext uri="{FF2B5EF4-FFF2-40B4-BE49-F238E27FC236}">
                <a16:creationId xmlns:a16="http://schemas.microsoft.com/office/drawing/2014/main" id="{E477AEAD-C00E-4A7B-B1FF-3843AFFB4D66}"/>
              </a:ext>
            </a:extLst>
          </p:cNvPr>
          <p:cNvSpPr txBox="1">
            <a:spLocks/>
          </p:cNvSpPr>
          <p:nvPr/>
        </p:nvSpPr>
        <p:spPr>
          <a:xfrm>
            <a:off x="7754620" y="1252330"/>
            <a:ext cx="4996180" cy="328918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5000" dirty="0"/>
              <a:t>10</a:t>
            </a:r>
          </a:p>
        </p:txBody>
      </p:sp>
    </p:spTree>
    <p:extLst>
      <p:ext uri="{BB962C8B-B14F-4D97-AF65-F5344CB8AC3E}">
        <p14:creationId xmlns:p14="http://schemas.microsoft.com/office/powerpoint/2010/main" val="2139544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C157-52BB-4404-1498-14BBB76D600C}"/>
              </a:ext>
            </a:extLst>
          </p:cNvPr>
          <p:cNvSpPr>
            <a:spLocks noGrp="1"/>
          </p:cNvSpPr>
          <p:nvPr>
            <p:ph type="title"/>
          </p:nvPr>
        </p:nvSpPr>
        <p:spPr/>
        <p:txBody>
          <a:bodyPr/>
          <a:lstStyle/>
          <a:p>
            <a:r>
              <a:rPr lang="en-NL" dirty="0"/>
              <a:t>On boredom</a:t>
            </a:r>
          </a:p>
        </p:txBody>
      </p:sp>
    </p:spTree>
    <p:extLst>
      <p:ext uri="{BB962C8B-B14F-4D97-AF65-F5344CB8AC3E}">
        <p14:creationId xmlns:p14="http://schemas.microsoft.com/office/powerpoint/2010/main" val="3348214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A1162-DF01-E79E-AB4B-85D3577398A0}"/>
              </a:ext>
            </a:extLst>
          </p:cNvPr>
          <p:cNvSpPr>
            <a:spLocks noGrp="1"/>
          </p:cNvSpPr>
          <p:nvPr>
            <p:ph type="title"/>
          </p:nvPr>
        </p:nvSpPr>
        <p:spPr/>
        <p:txBody>
          <a:bodyPr/>
          <a:lstStyle/>
          <a:p>
            <a:r>
              <a:rPr lang="en-NL" dirty="0"/>
              <a:t>Plagiarism (standard slide)</a:t>
            </a:r>
          </a:p>
        </p:txBody>
      </p:sp>
      <p:sp>
        <p:nvSpPr>
          <p:cNvPr id="3" name="Content Placeholder 2">
            <a:extLst>
              <a:ext uri="{FF2B5EF4-FFF2-40B4-BE49-F238E27FC236}">
                <a16:creationId xmlns:a16="http://schemas.microsoft.com/office/drawing/2014/main" id="{7E9C2B63-EDAE-84E7-BC41-D2F70633B6F6}"/>
              </a:ext>
            </a:extLst>
          </p:cNvPr>
          <p:cNvSpPr>
            <a:spLocks noGrp="1"/>
          </p:cNvSpPr>
          <p:nvPr>
            <p:ph idx="1"/>
          </p:nvPr>
        </p:nvSpPr>
        <p:spPr/>
        <p:txBody>
          <a:bodyPr>
            <a:normAutofit fontScale="92500" lnSpcReduction="10000"/>
          </a:bodyPr>
          <a:lstStyle/>
          <a:p>
            <a:r>
              <a:rPr lang="en-US" dirty="0">
                <a:latin typeface="+mn-lt"/>
              </a:rPr>
              <a:t>Plagiarism </a:t>
            </a:r>
            <a:r>
              <a:rPr lang="en-US" b="1" u="sng" dirty="0">
                <a:latin typeface="+mn-lt"/>
              </a:rPr>
              <a:t>will not be</a:t>
            </a:r>
            <a:r>
              <a:rPr lang="en-US" dirty="0">
                <a:latin typeface="+mn-lt"/>
              </a:rPr>
              <a:t> tolerated</a:t>
            </a:r>
          </a:p>
          <a:p>
            <a:pPr lvl="1"/>
            <a:r>
              <a:rPr lang="en-US" altLang="zh-CN" dirty="0">
                <a:latin typeface="+mn-lt"/>
              </a:rPr>
              <a:t>A</a:t>
            </a:r>
            <a:r>
              <a:rPr lang="en-US" dirty="0">
                <a:latin typeface="+mn-lt"/>
              </a:rPr>
              <a:t>cademic discussions </a:t>
            </a:r>
            <a:r>
              <a:rPr lang="en-US" altLang="zh-CN" dirty="0">
                <a:latin typeface="+mn-lt"/>
              </a:rPr>
              <a:t>are</a:t>
            </a:r>
            <a:r>
              <a:rPr lang="zh-CN" altLang="en-US" dirty="0">
                <a:latin typeface="+mn-lt"/>
              </a:rPr>
              <a:t> </a:t>
            </a:r>
            <a:r>
              <a:rPr lang="en-US" altLang="zh-CN" dirty="0">
                <a:latin typeface="+mn-lt"/>
              </a:rPr>
              <a:t>encouraged,</a:t>
            </a:r>
            <a:r>
              <a:rPr lang="zh-CN" altLang="en-US" dirty="0">
                <a:latin typeface="+mn-lt"/>
              </a:rPr>
              <a:t> </a:t>
            </a:r>
            <a:r>
              <a:rPr lang="en-US" dirty="0">
                <a:latin typeface="+mn-lt"/>
              </a:rPr>
              <a:t>and </a:t>
            </a:r>
            <a:r>
              <a:rPr lang="en-US" altLang="zh-CN" dirty="0">
                <a:latin typeface="+mn-lt"/>
              </a:rPr>
              <a:t>you</a:t>
            </a:r>
            <a:r>
              <a:rPr lang="zh-CN" altLang="en-US" dirty="0">
                <a:latin typeface="+mn-lt"/>
              </a:rPr>
              <a:t> </a:t>
            </a:r>
            <a:r>
              <a:rPr lang="en-US" altLang="zh-CN" dirty="0">
                <a:latin typeface="+mn-lt"/>
              </a:rPr>
              <a:t>can</a:t>
            </a:r>
            <a:r>
              <a:rPr lang="zh-CN" altLang="en-US" dirty="0">
                <a:latin typeface="+mn-lt"/>
              </a:rPr>
              <a:t> </a:t>
            </a:r>
            <a:r>
              <a:rPr lang="en-US" dirty="0">
                <a:latin typeface="+mn-lt"/>
              </a:rPr>
              <a:t>help each other</a:t>
            </a:r>
          </a:p>
          <a:p>
            <a:pPr lvl="1"/>
            <a:r>
              <a:rPr lang="en-US" dirty="0">
                <a:latin typeface="+mn-lt"/>
                <a:hlinkClick r:id="rId2" action="ppaction://hlinkfile"/>
              </a:rPr>
              <a:t>What is plagiarism?</a:t>
            </a:r>
            <a:r>
              <a:rPr lang="en-US" dirty="0">
                <a:latin typeface="+mn-lt"/>
              </a:rPr>
              <a:t> Copying from each other is plagiarism. Sharing is plagiarism. Seeing someone else’s code and retyping is plagiarism</a:t>
            </a:r>
            <a:r>
              <a:rPr lang="en-US" altLang="zh-CN" dirty="0">
                <a:latin typeface="+mn-lt"/>
              </a:rPr>
              <a:t>.</a:t>
            </a:r>
            <a:r>
              <a:rPr lang="en-US" dirty="0">
                <a:latin typeface="+mn-lt"/>
              </a:rPr>
              <a:t> Copying ideas &amp; structure. Copying from existing GitHub accounts is plagiarism. Of course, re-using past answers is plagiarism. You devalue your own diploma, you make no good use of your money, and you take time we spend from teaching and reporting to do something we don’t enjoy</a:t>
            </a:r>
          </a:p>
          <a:p>
            <a:r>
              <a:rPr lang="en-US" dirty="0">
                <a:latin typeface="+mn-lt"/>
              </a:rPr>
              <a:t>Previously</a:t>
            </a:r>
            <a:r>
              <a:rPr lang="zh-CN" altLang="en-US" dirty="0">
                <a:latin typeface="+mn-lt"/>
              </a:rPr>
              <a:t> </a:t>
            </a:r>
            <a:r>
              <a:rPr lang="en-US" dirty="0">
                <a:latin typeface="+mn-lt"/>
              </a:rPr>
              <a:t>suspected cases</a:t>
            </a:r>
          </a:p>
          <a:p>
            <a:pPr lvl="1"/>
            <a:r>
              <a:rPr lang="en-US" dirty="0">
                <a:latin typeface="+mn-lt"/>
              </a:rPr>
              <a:t>Most got assignment nullified, some lost this/next year exam opportunities</a:t>
            </a:r>
          </a:p>
          <a:p>
            <a:pPr lvl="1"/>
            <a:r>
              <a:rPr lang="en-US" dirty="0">
                <a:latin typeface="+mn-lt"/>
              </a:rPr>
              <a:t>We check answer sheets from previous years, existing </a:t>
            </a:r>
            <a:r>
              <a:rPr lang="en-US" dirty="0" err="1">
                <a:latin typeface="+mn-lt"/>
              </a:rPr>
              <a:t>GitHubs</a:t>
            </a:r>
            <a:r>
              <a:rPr lang="en-US" dirty="0">
                <a:latin typeface="+mn-lt"/>
              </a:rPr>
              <a:t> and code repos, each other’s answer sheets and other resources (we also use </a:t>
            </a:r>
            <a:r>
              <a:rPr lang="en-US" b="1" dirty="0">
                <a:latin typeface="+mn-lt"/>
              </a:rPr>
              <a:t>plagiarism-detection software</a:t>
            </a:r>
            <a:r>
              <a:rPr lang="en-US" dirty="0">
                <a:latin typeface="+mn-lt"/>
              </a:rPr>
              <a:t>)</a:t>
            </a:r>
          </a:p>
          <a:p>
            <a:pPr lvl="1"/>
            <a:r>
              <a:rPr lang="en-US" u="sng" dirty="0">
                <a:latin typeface="+mn-lt"/>
              </a:rPr>
              <a:t>Please, don’t!</a:t>
            </a:r>
          </a:p>
          <a:p>
            <a:r>
              <a:rPr lang="en-US" dirty="0">
                <a:latin typeface="+mn-lt"/>
              </a:rPr>
              <a:t>Contact </a:t>
            </a:r>
            <a:r>
              <a:rPr lang="en-US" dirty="0">
                <a:solidFill>
                  <a:srgbClr val="FF0000"/>
                </a:solidFill>
                <a:latin typeface="+mn-lt"/>
                <a:hlinkClick r:id="rId3"/>
              </a:rPr>
              <a:t>examiw-science@uva.nl</a:t>
            </a:r>
            <a:r>
              <a:rPr lang="en-US" dirty="0">
                <a:solidFill>
                  <a:srgbClr val="FF0000"/>
                </a:solidFill>
                <a:latin typeface="+mn-lt"/>
              </a:rPr>
              <a:t> </a:t>
            </a:r>
            <a:r>
              <a:rPr lang="en-US" dirty="0">
                <a:solidFill>
                  <a:schemeClr val="tx1"/>
                </a:solidFill>
                <a:latin typeface="+mn-lt"/>
              </a:rPr>
              <a:t>for questions</a:t>
            </a:r>
          </a:p>
          <a:p>
            <a:endParaRPr lang="en-NL" dirty="0"/>
          </a:p>
        </p:txBody>
      </p:sp>
    </p:spTree>
    <p:extLst>
      <p:ext uri="{BB962C8B-B14F-4D97-AF65-F5344CB8AC3E}">
        <p14:creationId xmlns:p14="http://schemas.microsoft.com/office/powerpoint/2010/main" val="960171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977A9-0504-6680-6CA0-DBA5E325C637}"/>
              </a:ext>
            </a:extLst>
          </p:cNvPr>
          <p:cNvSpPr>
            <a:spLocks noGrp="1"/>
          </p:cNvSpPr>
          <p:nvPr>
            <p:ph type="title"/>
          </p:nvPr>
        </p:nvSpPr>
        <p:spPr/>
        <p:txBody>
          <a:bodyPr/>
          <a:lstStyle/>
          <a:p>
            <a:r>
              <a:rPr lang="en-NL" dirty="0"/>
              <a:t>Asking questions</a:t>
            </a:r>
          </a:p>
        </p:txBody>
      </p:sp>
      <p:sp>
        <p:nvSpPr>
          <p:cNvPr id="3" name="Content Placeholder 2">
            <a:extLst>
              <a:ext uri="{FF2B5EF4-FFF2-40B4-BE49-F238E27FC236}">
                <a16:creationId xmlns:a16="http://schemas.microsoft.com/office/drawing/2014/main" id="{6374475E-3C86-342E-1219-62290FA7CF95}"/>
              </a:ext>
            </a:extLst>
          </p:cNvPr>
          <p:cNvSpPr>
            <a:spLocks noGrp="1"/>
          </p:cNvSpPr>
          <p:nvPr>
            <p:ph idx="1"/>
          </p:nvPr>
        </p:nvSpPr>
        <p:spPr/>
        <p:txBody>
          <a:bodyPr/>
          <a:lstStyle/>
          <a:p>
            <a:endParaRPr lang="en-NL" dirty="0"/>
          </a:p>
          <a:p>
            <a:endParaRPr lang="en-NL" dirty="0"/>
          </a:p>
          <a:p>
            <a:endParaRPr lang="en-NL" dirty="0"/>
          </a:p>
          <a:p>
            <a:pPr marL="457200" indent="-457200">
              <a:buAutoNum type="arabicPeriod"/>
            </a:pPr>
            <a:r>
              <a:rPr lang="en-NL" dirty="0"/>
              <a:t>During and after lectures, tutorials, and especially labs.</a:t>
            </a:r>
          </a:p>
          <a:p>
            <a:pPr marL="457200" indent="-457200">
              <a:buAutoNum type="arabicPeriod"/>
            </a:pPr>
            <a:r>
              <a:rPr lang="en-NL" dirty="0"/>
              <a:t>On Canvas Ed Discussions.</a:t>
            </a:r>
          </a:p>
          <a:p>
            <a:pPr marL="457200" indent="-457200">
              <a:buAutoNum type="arabicPeriod"/>
            </a:pPr>
            <a:r>
              <a:rPr lang="en-NL" dirty="0"/>
              <a:t>In case of technical/grade issues: contact Alejandro.</a:t>
            </a:r>
          </a:p>
          <a:p>
            <a:pPr marL="457200" indent="-457200">
              <a:buAutoNum type="arabicPeriod"/>
            </a:pPr>
            <a:r>
              <a:rPr lang="en-NL" dirty="0"/>
              <a:t>In case of personal/ethical/large-scale issues: contact me.</a:t>
            </a:r>
          </a:p>
        </p:txBody>
      </p:sp>
    </p:spTree>
    <p:extLst>
      <p:ext uri="{BB962C8B-B14F-4D97-AF65-F5344CB8AC3E}">
        <p14:creationId xmlns:p14="http://schemas.microsoft.com/office/powerpoint/2010/main" val="998479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AF1A-1BDA-D71B-0AB1-89BFFCE6904E}"/>
              </a:ext>
            </a:extLst>
          </p:cNvPr>
          <p:cNvSpPr>
            <a:spLocks noGrp="1"/>
          </p:cNvSpPr>
          <p:nvPr>
            <p:ph type="title"/>
          </p:nvPr>
        </p:nvSpPr>
        <p:spPr/>
        <p:txBody>
          <a:bodyPr/>
          <a:lstStyle/>
          <a:p>
            <a:r>
              <a:rPr lang="en-NL" dirty="0"/>
              <a:t>About Ed Discussions</a:t>
            </a:r>
          </a:p>
        </p:txBody>
      </p:sp>
      <p:sp>
        <p:nvSpPr>
          <p:cNvPr id="3" name="Content Placeholder 2">
            <a:extLst>
              <a:ext uri="{FF2B5EF4-FFF2-40B4-BE49-F238E27FC236}">
                <a16:creationId xmlns:a16="http://schemas.microsoft.com/office/drawing/2014/main" id="{456EA6B5-C5EF-6EF4-95F2-5E737799270D}"/>
              </a:ext>
            </a:extLst>
          </p:cNvPr>
          <p:cNvSpPr>
            <a:spLocks noGrp="1"/>
          </p:cNvSpPr>
          <p:nvPr>
            <p:ph idx="1"/>
          </p:nvPr>
        </p:nvSpPr>
        <p:spPr/>
        <p:txBody>
          <a:bodyPr/>
          <a:lstStyle/>
          <a:p>
            <a:endParaRPr lang="en-NL" dirty="0"/>
          </a:p>
          <a:p>
            <a:endParaRPr lang="en-NL" dirty="0"/>
          </a:p>
          <a:p>
            <a:r>
              <a:rPr lang="en-NL" dirty="0"/>
              <a:t>Learning involves not understanding.</a:t>
            </a:r>
          </a:p>
          <a:p>
            <a:endParaRPr lang="en-NL" dirty="0"/>
          </a:p>
          <a:p>
            <a:r>
              <a:rPr lang="en-NL" dirty="0"/>
              <a:t>Asking questions is key to understanding.</a:t>
            </a:r>
          </a:p>
          <a:p>
            <a:endParaRPr lang="en-NL" dirty="0"/>
          </a:p>
          <a:p>
            <a:r>
              <a:rPr lang="en-NL" dirty="0"/>
              <a:t>Use Ed discussions to ask AND answer each other’s questions.</a:t>
            </a:r>
          </a:p>
          <a:p>
            <a:endParaRPr lang="en-NL" dirty="0"/>
          </a:p>
          <a:p>
            <a:r>
              <a:rPr lang="en-NL" dirty="0"/>
              <a:t>Multiples TAs will also check the platform regularly to answer questions.</a:t>
            </a:r>
          </a:p>
        </p:txBody>
      </p:sp>
    </p:spTree>
    <p:extLst>
      <p:ext uri="{BB962C8B-B14F-4D97-AF65-F5344CB8AC3E}">
        <p14:creationId xmlns:p14="http://schemas.microsoft.com/office/powerpoint/2010/main" val="372704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4DD5-9CE7-6337-51CB-52A96C7530A7}"/>
              </a:ext>
            </a:extLst>
          </p:cNvPr>
          <p:cNvSpPr>
            <a:spLocks noGrp="1"/>
          </p:cNvSpPr>
          <p:nvPr>
            <p:ph type="title"/>
          </p:nvPr>
        </p:nvSpPr>
        <p:spPr/>
        <p:txBody>
          <a:bodyPr/>
          <a:lstStyle/>
          <a:p>
            <a:r>
              <a:rPr lang="en-NL" dirty="0"/>
              <a:t>Deep learning is an engineering science</a:t>
            </a:r>
          </a:p>
        </p:txBody>
      </p:sp>
      <p:sp>
        <p:nvSpPr>
          <p:cNvPr id="3" name="Content Placeholder 2">
            <a:extLst>
              <a:ext uri="{FF2B5EF4-FFF2-40B4-BE49-F238E27FC236}">
                <a16:creationId xmlns:a16="http://schemas.microsoft.com/office/drawing/2014/main" id="{BEC56076-3D7D-DAE1-8EB5-D8FF0822AB27}"/>
              </a:ext>
            </a:extLst>
          </p:cNvPr>
          <p:cNvSpPr>
            <a:spLocks noGrp="1"/>
          </p:cNvSpPr>
          <p:nvPr>
            <p:ph idx="1"/>
          </p:nvPr>
        </p:nvSpPr>
        <p:spPr>
          <a:xfrm>
            <a:off x="838200" y="1709530"/>
            <a:ext cx="10734040" cy="4919869"/>
          </a:xfrm>
        </p:spPr>
        <p:txBody>
          <a:bodyPr/>
          <a:lstStyle/>
          <a:p>
            <a:endParaRPr lang="en-US" dirty="0"/>
          </a:p>
          <a:p>
            <a:r>
              <a:rPr lang="en-US" dirty="0"/>
              <a:t>This means:</a:t>
            </a:r>
          </a:p>
          <a:p>
            <a:pPr lvl="1"/>
            <a:r>
              <a:rPr lang="en-US" dirty="0"/>
              <a:t>We do not have fundamental &amp; general theories for lots of areas.</a:t>
            </a:r>
          </a:p>
          <a:p>
            <a:pPr lvl="1"/>
            <a:r>
              <a:rPr lang="en-US" dirty="0"/>
              <a:t>Plenty of hands-on experience will lead to better development of intuition.</a:t>
            </a:r>
          </a:p>
          <a:p>
            <a:r>
              <a:rPr lang="en-US" dirty="0"/>
              <a:t>The field moves quickly. </a:t>
            </a:r>
          </a:p>
          <a:p>
            <a:endParaRPr lang="en-US" dirty="0"/>
          </a:p>
          <a:p>
            <a:r>
              <a:rPr lang="en-US" dirty="0"/>
              <a:t>Here we teach fundamentals, but some </a:t>
            </a:r>
            <a:r>
              <a:rPr lang="en-US" i="1" dirty="0"/>
              <a:t>will</a:t>
            </a:r>
            <a:r>
              <a:rPr lang="en-US" dirty="0"/>
              <a:t> be outdated very soon.</a:t>
            </a:r>
          </a:p>
          <a:p>
            <a:pPr lvl="1"/>
            <a:r>
              <a:rPr lang="en-US" dirty="0"/>
              <a:t>Therefore, another goal of this course: develop tools/skillset to be able to independently delve into new topics.</a:t>
            </a:r>
          </a:p>
          <a:p>
            <a:r>
              <a:rPr lang="en-US" dirty="0"/>
              <a:t>Developing </a:t>
            </a:r>
            <a:r>
              <a:rPr lang="en-US" i="1" dirty="0"/>
              <a:t>intuition</a:t>
            </a:r>
            <a:r>
              <a:rPr lang="en-US" dirty="0"/>
              <a:t> is more important than memorizing.</a:t>
            </a:r>
          </a:p>
          <a:p>
            <a:endParaRPr lang="en-NL" dirty="0"/>
          </a:p>
        </p:txBody>
      </p:sp>
    </p:spTree>
    <p:extLst>
      <p:ext uri="{BB962C8B-B14F-4D97-AF65-F5344CB8AC3E}">
        <p14:creationId xmlns:p14="http://schemas.microsoft.com/office/powerpoint/2010/main" val="937046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D3AF-36CF-8754-C97C-18D0582543B7}"/>
              </a:ext>
            </a:extLst>
          </p:cNvPr>
          <p:cNvSpPr>
            <a:spLocks noGrp="1"/>
          </p:cNvSpPr>
          <p:nvPr>
            <p:ph type="title"/>
          </p:nvPr>
        </p:nvSpPr>
        <p:spPr/>
        <p:txBody>
          <a:bodyPr/>
          <a:lstStyle/>
          <a:p>
            <a:r>
              <a:rPr lang="en-NL" dirty="0"/>
              <a:t>A warm welcome from me</a:t>
            </a:r>
          </a:p>
        </p:txBody>
      </p:sp>
      <p:sp>
        <p:nvSpPr>
          <p:cNvPr id="3" name="Content Placeholder 2">
            <a:extLst>
              <a:ext uri="{FF2B5EF4-FFF2-40B4-BE49-F238E27FC236}">
                <a16:creationId xmlns:a16="http://schemas.microsoft.com/office/drawing/2014/main" id="{28F7E131-0378-2EE6-CF6B-62F3969DF6A4}"/>
              </a:ext>
            </a:extLst>
          </p:cNvPr>
          <p:cNvSpPr>
            <a:spLocks noGrp="1"/>
          </p:cNvSpPr>
          <p:nvPr>
            <p:ph idx="1"/>
          </p:nvPr>
        </p:nvSpPr>
        <p:spPr/>
        <p:txBody>
          <a:bodyPr>
            <a:normAutofit/>
          </a:bodyPr>
          <a:lstStyle/>
          <a:p>
            <a:endParaRPr lang="en-NL" sz="2200" b="1" dirty="0"/>
          </a:p>
          <a:p>
            <a:r>
              <a:rPr lang="en-NL" sz="2200" b="1" dirty="0"/>
              <a:t>About me</a:t>
            </a:r>
          </a:p>
          <a:p>
            <a:r>
              <a:rPr lang="en-NL" sz="2200" dirty="0"/>
              <a:t>Assistant Professor </a:t>
            </a:r>
            <a:r>
              <a:rPr lang="en-NL" sz="2200" i="1" dirty="0"/>
              <a:t>at University of Amsterdam</a:t>
            </a:r>
          </a:p>
          <a:p>
            <a:r>
              <a:rPr lang="en-NL" sz="2200" dirty="0"/>
              <a:t>PI of</a:t>
            </a:r>
            <a:r>
              <a:rPr lang="en-NL" sz="2200" i="1" dirty="0"/>
              <a:t> HypLab (Hyperbolic Deep Learning Lab)</a:t>
            </a:r>
          </a:p>
          <a:p>
            <a:r>
              <a:rPr lang="en-NL" sz="2200" dirty="0"/>
              <a:t>Scientific manager of</a:t>
            </a:r>
            <a:r>
              <a:rPr lang="en-NL" sz="2200" i="1" dirty="0"/>
              <a:t> HAVA Lab (Human Aligned Video AI Lab)</a:t>
            </a:r>
          </a:p>
          <a:p>
            <a:endParaRPr lang="en-NL" sz="2200" i="1" dirty="0"/>
          </a:p>
          <a:p>
            <a:r>
              <a:rPr lang="en-NL" sz="2200" b="1" dirty="0"/>
              <a:t>Our research mission</a:t>
            </a:r>
          </a:p>
          <a:p>
            <a:r>
              <a:rPr lang="en-NL" sz="2200" dirty="0"/>
              <a:t>We question the geometric foundation of</a:t>
            </a:r>
          </a:p>
          <a:p>
            <a:r>
              <a:rPr lang="en-GB" sz="2200" dirty="0"/>
              <a:t>d</a:t>
            </a:r>
            <a:r>
              <a:rPr lang="en-NL" sz="2200" dirty="0"/>
              <a:t>eep learning and we are leading a new</a:t>
            </a:r>
          </a:p>
          <a:p>
            <a:r>
              <a:rPr lang="en-GB" sz="2200" dirty="0"/>
              <a:t>d</a:t>
            </a:r>
            <a:r>
              <a:rPr lang="en-NL" sz="2200" dirty="0"/>
              <a:t>irection of deep learning in hyperbolic space.</a:t>
            </a:r>
          </a:p>
        </p:txBody>
      </p:sp>
      <p:pic>
        <p:nvPicPr>
          <p:cNvPr id="5" name="Picture 4" descr="A close-up of a sphere&#10;&#10;Description automatically generated">
            <a:extLst>
              <a:ext uri="{FF2B5EF4-FFF2-40B4-BE49-F238E27FC236}">
                <a16:creationId xmlns:a16="http://schemas.microsoft.com/office/drawing/2014/main" id="{E122082E-D2D9-453D-A06B-F3319AE8EE7F}"/>
              </a:ext>
            </a:extLst>
          </p:cNvPr>
          <p:cNvPicPr>
            <a:picLocks noChangeAspect="1"/>
          </p:cNvPicPr>
          <p:nvPr/>
        </p:nvPicPr>
        <p:blipFill>
          <a:blip r:embed="rId2"/>
          <a:stretch>
            <a:fillRect/>
          </a:stretch>
        </p:blipFill>
        <p:spPr>
          <a:xfrm>
            <a:off x="9313012" y="5232273"/>
            <a:ext cx="2451113" cy="1269185"/>
          </a:xfrm>
          <a:prstGeom prst="rect">
            <a:avLst/>
          </a:prstGeom>
        </p:spPr>
      </p:pic>
      <p:pic>
        <p:nvPicPr>
          <p:cNvPr id="6" name="Content Placeholder 7">
            <a:extLst>
              <a:ext uri="{FF2B5EF4-FFF2-40B4-BE49-F238E27FC236}">
                <a16:creationId xmlns:a16="http://schemas.microsoft.com/office/drawing/2014/main" id="{69246E78-431A-E6C6-B68C-4BA2845C3949}"/>
              </a:ext>
            </a:extLst>
          </p:cNvPr>
          <p:cNvPicPr>
            <a:picLocks noChangeAspect="1"/>
          </p:cNvPicPr>
          <p:nvPr/>
        </p:nvPicPr>
        <p:blipFill>
          <a:blip r:embed="rId3"/>
          <a:stretch>
            <a:fillRect/>
          </a:stretch>
        </p:blipFill>
        <p:spPr>
          <a:xfrm>
            <a:off x="9313012" y="3480758"/>
            <a:ext cx="2451113" cy="1463282"/>
          </a:xfrm>
          <a:prstGeom prst="rect">
            <a:avLst/>
          </a:prstGeom>
        </p:spPr>
      </p:pic>
      <p:pic>
        <p:nvPicPr>
          <p:cNvPr id="7" name="Picture 6" descr="A diagram of a circle with different colored dots&#10;&#10;Description automatically generated with medium confidence">
            <a:extLst>
              <a:ext uri="{FF2B5EF4-FFF2-40B4-BE49-F238E27FC236}">
                <a16:creationId xmlns:a16="http://schemas.microsoft.com/office/drawing/2014/main" id="{77A5E126-AEE5-AE77-D94D-0E2C1F1A8DA2}"/>
              </a:ext>
            </a:extLst>
          </p:cNvPr>
          <p:cNvPicPr>
            <a:picLocks noChangeAspect="1"/>
          </p:cNvPicPr>
          <p:nvPr/>
        </p:nvPicPr>
        <p:blipFill>
          <a:blip r:embed="rId4"/>
          <a:stretch>
            <a:fillRect/>
          </a:stretch>
        </p:blipFill>
        <p:spPr>
          <a:xfrm>
            <a:off x="9004303" y="1911923"/>
            <a:ext cx="2960478" cy="1280602"/>
          </a:xfrm>
          <a:prstGeom prst="rect">
            <a:avLst/>
          </a:prstGeom>
        </p:spPr>
      </p:pic>
      <p:pic>
        <p:nvPicPr>
          <p:cNvPr id="8" name="Content Placeholder 4" descr="A diagram of a plant growing in a bottle&#10;&#10;Description automatically generated">
            <a:extLst>
              <a:ext uri="{FF2B5EF4-FFF2-40B4-BE49-F238E27FC236}">
                <a16:creationId xmlns:a16="http://schemas.microsoft.com/office/drawing/2014/main" id="{1373739E-3722-EC96-4D23-414253449DF9}"/>
              </a:ext>
            </a:extLst>
          </p:cNvPr>
          <p:cNvPicPr>
            <a:picLocks noChangeAspect="1"/>
          </p:cNvPicPr>
          <p:nvPr/>
        </p:nvPicPr>
        <p:blipFill rotWithShape="1">
          <a:blip r:embed="rId5"/>
          <a:srcRect l="61688"/>
          <a:stretch/>
        </p:blipFill>
        <p:spPr>
          <a:xfrm>
            <a:off x="7101684" y="4290027"/>
            <a:ext cx="1715814" cy="1716885"/>
          </a:xfrm>
          <a:prstGeom prst="rect">
            <a:avLst/>
          </a:prstGeom>
        </p:spPr>
      </p:pic>
      <p:pic>
        <p:nvPicPr>
          <p:cNvPr id="4" name="Picture 2">
            <a:extLst>
              <a:ext uri="{FF2B5EF4-FFF2-40B4-BE49-F238E27FC236}">
                <a16:creationId xmlns:a16="http://schemas.microsoft.com/office/drawing/2014/main" id="{0E92E2D1-4DD8-F9F9-D194-BC02B97E4E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2219" y="102640"/>
            <a:ext cx="2484647" cy="158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717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53F7B-CFDD-7524-B310-D62840B8B687}"/>
              </a:ext>
            </a:extLst>
          </p:cNvPr>
          <p:cNvSpPr>
            <a:spLocks noGrp="1"/>
          </p:cNvSpPr>
          <p:nvPr>
            <p:ph type="title"/>
          </p:nvPr>
        </p:nvSpPr>
        <p:spPr/>
        <p:txBody>
          <a:bodyPr/>
          <a:lstStyle/>
          <a:p>
            <a:r>
              <a:rPr lang="en-NL" dirty="0"/>
              <a:t>What is deep learning?</a:t>
            </a:r>
          </a:p>
        </p:txBody>
      </p:sp>
      <p:pic>
        <p:nvPicPr>
          <p:cNvPr id="4" name="Picture 3">
            <a:extLst>
              <a:ext uri="{FF2B5EF4-FFF2-40B4-BE49-F238E27FC236}">
                <a16:creationId xmlns:a16="http://schemas.microsoft.com/office/drawing/2014/main" id="{453FEEC0-A3C4-4270-2DA0-67E15465C426}"/>
              </a:ext>
            </a:extLst>
          </p:cNvPr>
          <p:cNvPicPr>
            <a:picLocks noChangeAspect="1"/>
          </p:cNvPicPr>
          <p:nvPr/>
        </p:nvPicPr>
        <p:blipFill>
          <a:blip r:embed="rId2"/>
          <a:stretch>
            <a:fillRect/>
          </a:stretch>
        </p:blipFill>
        <p:spPr>
          <a:xfrm>
            <a:off x="1261152" y="1421297"/>
            <a:ext cx="9669695" cy="5269728"/>
          </a:xfrm>
          <a:prstGeom prst="rect">
            <a:avLst/>
          </a:prstGeom>
        </p:spPr>
      </p:pic>
    </p:spTree>
    <p:extLst>
      <p:ext uri="{BB962C8B-B14F-4D97-AF65-F5344CB8AC3E}">
        <p14:creationId xmlns:p14="http://schemas.microsoft.com/office/powerpoint/2010/main" val="1813008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891B-43B9-7471-E183-D2FE9FBD75EC}"/>
              </a:ext>
            </a:extLst>
          </p:cNvPr>
          <p:cNvSpPr>
            <a:spLocks noGrp="1"/>
          </p:cNvSpPr>
          <p:nvPr>
            <p:ph type="title"/>
          </p:nvPr>
        </p:nvSpPr>
        <p:spPr/>
        <p:txBody>
          <a:bodyPr/>
          <a:lstStyle/>
          <a:p>
            <a:r>
              <a:rPr lang="en-NL" dirty="0"/>
              <a:t>Highlights from first DL1 iteration (2016)</a:t>
            </a:r>
          </a:p>
        </p:txBody>
      </p:sp>
      <p:sp>
        <p:nvSpPr>
          <p:cNvPr id="4" name="TextBox 3">
            <a:extLst>
              <a:ext uri="{FF2B5EF4-FFF2-40B4-BE49-F238E27FC236}">
                <a16:creationId xmlns:a16="http://schemas.microsoft.com/office/drawing/2014/main" id="{FF71DCAA-1512-383E-2B05-CF489EE65D8A}"/>
              </a:ext>
            </a:extLst>
          </p:cNvPr>
          <p:cNvSpPr txBox="1"/>
          <p:nvPr/>
        </p:nvSpPr>
        <p:spPr>
          <a:xfrm>
            <a:off x="3826406" y="4851618"/>
            <a:ext cx="2088619" cy="1015663"/>
          </a:xfrm>
          <a:prstGeom prst="rect">
            <a:avLst/>
          </a:prstGeom>
          <a:noFill/>
        </p:spPr>
        <p:txBody>
          <a:bodyPr wrap="square">
            <a:spAutoFit/>
          </a:bodyPr>
          <a:lstStyle/>
          <a:p>
            <a:r>
              <a:rPr lang="en-US" sz="1200" dirty="0" err="1"/>
              <a:t>SegNet</a:t>
            </a:r>
            <a:r>
              <a:rPr lang="en-US" sz="1200" dirty="0"/>
              <a:t>: A Deep Convolutional Encoder-Decoder Architecture for Image Segmentation. </a:t>
            </a:r>
            <a:r>
              <a:rPr lang="en-US" sz="1200" dirty="0" err="1"/>
              <a:t>Badrinarayanan</a:t>
            </a:r>
            <a:r>
              <a:rPr lang="en-US" sz="1200" dirty="0"/>
              <a:t> et al. 2015</a:t>
            </a:r>
          </a:p>
        </p:txBody>
      </p:sp>
      <p:sp>
        <p:nvSpPr>
          <p:cNvPr id="5" name="TextBox 4">
            <a:extLst>
              <a:ext uri="{FF2B5EF4-FFF2-40B4-BE49-F238E27FC236}">
                <a16:creationId xmlns:a16="http://schemas.microsoft.com/office/drawing/2014/main" id="{D44E2BE2-1CF4-C14D-A795-8DA290333C89}"/>
              </a:ext>
            </a:extLst>
          </p:cNvPr>
          <p:cNvSpPr txBox="1"/>
          <p:nvPr/>
        </p:nvSpPr>
        <p:spPr>
          <a:xfrm>
            <a:off x="469466" y="4851618"/>
            <a:ext cx="2946057" cy="461665"/>
          </a:xfrm>
          <a:prstGeom prst="rect">
            <a:avLst/>
          </a:prstGeom>
          <a:noFill/>
        </p:spPr>
        <p:txBody>
          <a:bodyPr wrap="square">
            <a:spAutoFit/>
          </a:bodyPr>
          <a:lstStyle/>
          <a:p>
            <a:r>
              <a:rPr lang="en-US" sz="1200" dirty="0"/>
              <a:t>Playing Atari with Deep Reinforcement Learning. </a:t>
            </a:r>
            <a:r>
              <a:rPr lang="en-US" sz="1200" dirty="0" err="1"/>
              <a:t>Mnih</a:t>
            </a:r>
            <a:r>
              <a:rPr lang="en-US" sz="1200" dirty="0"/>
              <a:t> et al. 2013</a:t>
            </a:r>
          </a:p>
        </p:txBody>
      </p:sp>
      <p:pic>
        <p:nvPicPr>
          <p:cNvPr id="6" name="Online Media 24">
            <a:hlinkClick r:id="" action="ppaction://media"/>
            <a:extLst>
              <a:ext uri="{FF2B5EF4-FFF2-40B4-BE49-F238E27FC236}">
                <a16:creationId xmlns:a16="http://schemas.microsoft.com/office/drawing/2014/main" id="{77CF50C9-FE8D-F995-E36F-18E528973442}"/>
              </a:ext>
            </a:extLst>
          </p:cNvPr>
          <p:cNvPicPr>
            <a:picLocks noRot="1" noChangeAspect="1"/>
          </p:cNvPicPr>
          <p:nvPr>
            <a:videoFile r:link="rId1"/>
          </p:nvPr>
        </p:nvPicPr>
        <p:blipFill>
          <a:blip r:embed="rId6"/>
          <a:stretch>
            <a:fillRect/>
          </a:stretch>
        </p:blipFill>
        <p:spPr>
          <a:xfrm>
            <a:off x="6560235" y="2901613"/>
            <a:ext cx="2540000" cy="1435100"/>
          </a:xfrm>
          <a:prstGeom prst="rect">
            <a:avLst/>
          </a:prstGeom>
        </p:spPr>
      </p:pic>
      <p:pic>
        <p:nvPicPr>
          <p:cNvPr id="7" name="Online Media 25">
            <a:hlinkClick r:id="" action="ppaction://media"/>
            <a:extLst>
              <a:ext uri="{FF2B5EF4-FFF2-40B4-BE49-F238E27FC236}">
                <a16:creationId xmlns:a16="http://schemas.microsoft.com/office/drawing/2014/main" id="{3E770C98-A3E6-804D-7A9B-1086AAA91E40}"/>
              </a:ext>
            </a:extLst>
          </p:cNvPr>
          <p:cNvPicPr>
            <a:picLocks noRot="1" noChangeAspect="1"/>
          </p:cNvPicPr>
          <p:nvPr>
            <a:videoFile r:link="rId2"/>
          </p:nvPr>
        </p:nvPicPr>
        <p:blipFill>
          <a:blip r:embed="rId7"/>
          <a:stretch>
            <a:fillRect/>
          </a:stretch>
        </p:blipFill>
        <p:spPr>
          <a:xfrm>
            <a:off x="469466" y="2476500"/>
            <a:ext cx="2540000" cy="1905000"/>
          </a:xfrm>
          <a:prstGeom prst="rect">
            <a:avLst/>
          </a:prstGeom>
        </p:spPr>
      </p:pic>
      <p:pic>
        <p:nvPicPr>
          <p:cNvPr id="8" name="Online Media 26">
            <a:hlinkClick r:id="" action="ppaction://media"/>
            <a:extLst>
              <a:ext uri="{FF2B5EF4-FFF2-40B4-BE49-F238E27FC236}">
                <a16:creationId xmlns:a16="http://schemas.microsoft.com/office/drawing/2014/main" id="{8E1CA287-5C76-2ADB-57E9-25FEEB98F1B6}"/>
              </a:ext>
            </a:extLst>
          </p:cNvPr>
          <p:cNvPicPr>
            <a:picLocks noRot="1" noChangeAspect="1"/>
          </p:cNvPicPr>
          <p:nvPr>
            <a:videoFile r:link="rId3"/>
          </p:nvPr>
        </p:nvPicPr>
        <p:blipFill>
          <a:blip r:embed="rId8"/>
          <a:stretch>
            <a:fillRect/>
          </a:stretch>
        </p:blipFill>
        <p:spPr>
          <a:xfrm>
            <a:off x="9437158" y="2431713"/>
            <a:ext cx="2540000" cy="1905000"/>
          </a:xfrm>
          <a:prstGeom prst="rect">
            <a:avLst/>
          </a:prstGeom>
        </p:spPr>
      </p:pic>
      <p:pic>
        <p:nvPicPr>
          <p:cNvPr id="9" name="Online Media 27">
            <a:hlinkClick r:id="" action="ppaction://media"/>
            <a:extLst>
              <a:ext uri="{FF2B5EF4-FFF2-40B4-BE49-F238E27FC236}">
                <a16:creationId xmlns:a16="http://schemas.microsoft.com/office/drawing/2014/main" id="{908EE108-BF73-1456-94A0-5EB756EFA4F7}"/>
              </a:ext>
            </a:extLst>
          </p:cNvPr>
          <p:cNvPicPr>
            <a:picLocks noRot="1" noChangeAspect="1"/>
          </p:cNvPicPr>
          <p:nvPr>
            <a:videoFile r:link="rId4"/>
          </p:nvPr>
        </p:nvPicPr>
        <p:blipFill>
          <a:blip r:embed="rId9"/>
          <a:stretch>
            <a:fillRect/>
          </a:stretch>
        </p:blipFill>
        <p:spPr>
          <a:xfrm>
            <a:off x="3683312" y="2901613"/>
            <a:ext cx="2540000" cy="1435100"/>
          </a:xfrm>
          <a:prstGeom prst="rect">
            <a:avLst/>
          </a:prstGeom>
        </p:spPr>
      </p:pic>
      <p:sp>
        <p:nvSpPr>
          <p:cNvPr id="10" name="TextBox 9">
            <a:extLst>
              <a:ext uri="{FF2B5EF4-FFF2-40B4-BE49-F238E27FC236}">
                <a16:creationId xmlns:a16="http://schemas.microsoft.com/office/drawing/2014/main" id="{DA1521CA-50A5-DDF9-D3F7-68AA6F002DEA}"/>
              </a:ext>
            </a:extLst>
          </p:cNvPr>
          <p:cNvSpPr txBox="1"/>
          <p:nvPr/>
        </p:nvSpPr>
        <p:spPr>
          <a:xfrm>
            <a:off x="9544050" y="4851618"/>
            <a:ext cx="1671638" cy="646331"/>
          </a:xfrm>
          <a:prstGeom prst="rect">
            <a:avLst/>
          </a:prstGeom>
          <a:noFill/>
        </p:spPr>
        <p:txBody>
          <a:bodyPr wrap="square" rtlCol="0">
            <a:spAutoFit/>
          </a:bodyPr>
          <a:lstStyle/>
          <a:p>
            <a:r>
              <a:rPr lang="en-US" sz="1200" dirty="0">
                <a:hlinkClick r:id="rId10"/>
              </a:rPr>
              <a:t>https://github.com/karpathy/neuraltalk</a:t>
            </a:r>
            <a:r>
              <a:rPr lang="en-US" sz="1200" dirty="0"/>
              <a:t> 2014</a:t>
            </a:r>
          </a:p>
        </p:txBody>
      </p:sp>
      <p:sp>
        <p:nvSpPr>
          <p:cNvPr id="11" name="TextBox 10">
            <a:extLst>
              <a:ext uri="{FF2B5EF4-FFF2-40B4-BE49-F238E27FC236}">
                <a16:creationId xmlns:a16="http://schemas.microsoft.com/office/drawing/2014/main" id="{729E762C-2502-7430-63D4-0408A620BF3F}"/>
              </a:ext>
            </a:extLst>
          </p:cNvPr>
          <p:cNvSpPr txBox="1"/>
          <p:nvPr/>
        </p:nvSpPr>
        <p:spPr>
          <a:xfrm>
            <a:off x="6560235" y="4851618"/>
            <a:ext cx="2057400" cy="1015663"/>
          </a:xfrm>
          <a:prstGeom prst="rect">
            <a:avLst/>
          </a:prstGeom>
          <a:noFill/>
        </p:spPr>
        <p:txBody>
          <a:bodyPr wrap="square" rtlCol="0">
            <a:spAutoFit/>
          </a:bodyPr>
          <a:lstStyle/>
          <a:p>
            <a:r>
              <a:rPr lang="en-US" sz="1200" dirty="0"/>
              <a:t>Large-scale Video Classification with Convolutional Neural Networks. </a:t>
            </a:r>
            <a:r>
              <a:rPr lang="en-US" sz="1200" dirty="0" err="1"/>
              <a:t>Karpathy</a:t>
            </a:r>
            <a:r>
              <a:rPr lang="en-US" sz="1200" dirty="0"/>
              <a:t> et al. 2014</a:t>
            </a:r>
          </a:p>
        </p:txBody>
      </p:sp>
    </p:spTree>
    <p:extLst>
      <p:ext uri="{BB962C8B-B14F-4D97-AF65-F5344CB8AC3E}">
        <p14:creationId xmlns:p14="http://schemas.microsoft.com/office/powerpoint/2010/main" val="347866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6"/>
                </p:tgtEl>
              </p:cMediaNode>
            </p:video>
            <p:video>
              <p:cMediaNode vol="80000">
                <p:cTn id="20" fill="hold" display="0">
                  <p:stCondLst>
                    <p:cond delay="indefinite"/>
                  </p:stCondLst>
                </p:cTn>
                <p:tgtEl>
                  <p:spTgt spid="7"/>
                </p:tgtEl>
              </p:cMediaNode>
            </p:video>
            <p:video>
              <p:cMediaNode vol="80000">
                <p:cTn id="21" fill="hold" display="0">
                  <p:stCondLst>
                    <p:cond delay="indefinite"/>
                  </p:stCondLst>
                </p:cTn>
                <p:tgtEl>
                  <p:spTgt spid="8"/>
                </p:tgtEl>
              </p:cMediaNode>
            </p:video>
            <p:video>
              <p:cMediaNode vol="80000">
                <p:cTn id="22" fill="hold" display="0">
                  <p:stCondLst>
                    <p:cond delay="indefinite"/>
                  </p:stCondLst>
                </p:cTn>
                <p:tgtEl>
                  <p:spTgt spid="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44B682-9F8F-9BA3-D4AB-02343F404EBA}"/>
              </a:ext>
            </a:extLst>
          </p:cNvPr>
          <p:cNvPicPr>
            <a:picLocks noChangeAspect="1"/>
          </p:cNvPicPr>
          <p:nvPr/>
        </p:nvPicPr>
        <p:blipFill>
          <a:blip r:embed="rId2"/>
          <a:stretch>
            <a:fillRect/>
          </a:stretch>
        </p:blipFill>
        <p:spPr>
          <a:xfrm>
            <a:off x="116915" y="96482"/>
            <a:ext cx="7800527" cy="3210244"/>
          </a:xfrm>
          <a:prstGeom prst="rect">
            <a:avLst/>
          </a:prstGeom>
        </p:spPr>
      </p:pic>
      <p:pic>
        <p:nvPicPr>
          <p:cNvPr id="3" name="Picture 2">
            <a:extLst>
              <a:ext uri="{FF2B5EF4-FFF2-40B4-BE49-F238E27FC236}">
                <a16:creationId xmlns:a16="http://schemas.microsoft.com/office/drawing/2014/main" id="{9C580AD1-EB89-EDA5-0C79-DDD61FE63BF4}"/>
              </a:ext>
            </a:extLst>
          </p:cNvPr>
          <p:cNvPicPr>
            <a:picLocks noChangeAspect="1"/>
          </p:cNvPicPr>
          <p:nvPr/>
        </p:nvPicPr>
        <p:blipFill>
          <a:blip r:embed="rId3"/>
          <a:stretch>
            <a:fillRect/>
          </a:stretch>
        </p:blipFill>
        <p:spPr>
          <a:xfrm>
            <a:off x="4272137" y="3449768"/>
            <a:ext cx="7800527" cy="3311750"/>
          </a:xfrm>
          <a:prstGeom prst="rect">
            <a:avLst/>
          </a:prstGeom>
        </p:spPr>
      </p:pic>
    </p:spTree>
    <p:extLst>
      <p:ext uri="{BB962C8B-B14F-4D97-AF65-F5344CB8AC3E}">
        <p14:creationId xmlns:p14="http://schemas.microsoft.com/office/powerpoint/2010/main" val="101739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BE0CE43-3673-A5E2-2FEA-AECE8FB432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541" b="44566"/>
          <a:stretch/>
        </p:blipFill>
        <p:spPr bwMode="auto">
          <a:xfrm>
            <a:off x="6644360" y="105877"/>
            <a:ext cx="5547640" cy="25699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ENTURY featured in The Times - CENTURY">
            <a:extLst>
              <a:ext uri="{FF2B5EF4-FFF2-40B4-BE49-F238E27FC236}">
                <a16:creationId xmlns:a16="http://schemas.microsoft.com/office/drawing/2014/main" id="{BE45332C-3BDD-568F-77FC-D4A79573F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10" t="4631" r="17105" b="4562"/>
          <a:stretch/>
        </p:blipFill>
        <p:spPr bwMode="auto">
          <a:xfrm>
            <a:off x="0" y="0"/>
            <a:ext cx="5755521" cy="44757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vi Shankar Prasad - Sharing my article in today's Hindustan Times on how  India is committed to use Artificial Intelligence for common good, while  addressing privacy &amp;ethical concerns of users.India's biggest AI">
            <a:extLst>
              <a:ext uri="{FF2B5EF4-FFF2-40B4-BE49-F238E27FC236}">
                <a16:creationId xmlns:a16="http://schemas.microsoft.com/office/drawing/2014/main" id="{5CF9FF53-F940-31FA-B280-8504894765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110" y="3984992"/>
            <a:ext cx="3289300" cy="24638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I Magazine - June 2021 by ai-magazine - Issuu">
            <a:extLst>
              <a:ext uri="{FF2B5EF4-FFF2-40B4-BE49-F238E27FC236}">
                <a16:creationId xmlns:a16="http://schemas.microsoft.com/office/drawing/2014/main" id="{5D08B5DA-ADD9-5125-0B1F-B085B901FF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0626" y="2954959"/>
            <a:ext cx="2631672" cy="37201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y AI Article for Professional Outsourcing Magazine - Andrew Burgess - AI  AdviserAndrew Burgess – AI Adviser">
            <a:extLst>
              <a:ext uri="{FF2B5EF4-FFF2-40B4-BE49-F238E27FC236}">
                <a16:creationId xmlns:a16="http://schemas.microsoft.com/office/drawing/2014/main" id="{0F647834-2DCE-BEC2-0E52-7A429BCC43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219" y="2863520"/>
            <a:ext cx="2774593" cy="3903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74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News - AMELIA KALLMAN">
            <a:extLst>
              <a:ext uri="{FF2B5EF4-FFF2-40B4-BE49-F238E27FC236}">
                <a16:creationId xmlns:a16="http://schemas.microsoft.com/office/drawing/2014/main" id="{C303A501-661F-16CD-3687-5662ED8A7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0150" y="167106"/>
            <a:ext cx="4814780" cy="63608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ports News">
            <a:extLst>
              <a:ext uri="{FF2B5EF4-FFF2-40B4-BE49-F238E27FC236}">
                <a16:creationId xmlns:a16="http://schemas.microsoft.com/office/drawing/2014/main" id="{4CDEF1FC-0015-38CB-CB58-8AF5E000C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0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ee | Application | PG Certification Program in AI/ML by IIITH and  TalentSprint">
            <a:extLst>
              <a:ext uri="{FF2B5EF4-FFF2-40B4-BE49-F238E27FC236}">
                <a16:creationId xmlns:a16="http://schemas.microsoft.com/office/drawing/2014/main" id="{C286629E-4D37-3FD8-3FCA-8B6CA1CA1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585" y="3238272"/>
            <a:ext cx="4056830" cy="3452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164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sting out DALL-E 2 - Michael Howe-Ely">
            <a:extLst>
              <a:ext uri="{FF2B5EF4-FFF2-40B4-BE49-F238E27FC236}">
                <a16:creationId xmlns:a16="http://schemas.microsoft.com/office/drawing/2014/main" id="{7A1FB9C4-9A71-A285-FBD8-D81C54345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3747"/>
            <a:ext cx="6537452" cy="48886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C494CFC-6C0D-2CD7-1F4E-E246B68BB910}"/>
              </a:ext>
            </a:extLst>
          </p:cNvPr>
          <p:cNvSpPr txBox="1">
            <a:spLocks/>
          </p:cNvSpPr>
          <p:nvPr/>
        </p:nvSpPr>
        <p:spPr>
          <a:xfrm>
            <a:off x="0" y="6582032"/>
            <a:ext cx="1009851" cy="2615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DALL-E 2</a:t>
            </a:r>
            <a:endParaRPr lang="en-NL" sz="1400" dirty="0"/>
          </a:p>
        </p:txBody>
      </p:sp>
      <p:pic>
        <p:nvPicPr>
          <p:cNvPr id="4100" name="Picture 4" descr="DALL·E 2">
            <a:extLst>
              <a:ext uri="{FF2B5EF4-FFF2-40B4-BE49-F238E27FC236}">
                <a16:creationId xmlns:a16="http://schemas.microsoft.com/office/drawing/2014/main" id="{6C5DA923-6EEC-4408-8A86-2194874E8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819" y="578488"/>
            <a:ext cx="5479181" cy="547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37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p;ldquo;Edmond de Belamy, from La Famille de Belamy,&amp;rdquo; by the French art collective Obvious, was sold on Thursday at Christie&amp;rsquo;s New York.">
            <a:extLst>
              <a:ext uri="{FF2B5EF4-FFF2-40B4-BE49-F238E27FC236}">
                <a16:creationId xmlns:a16="http://schemas.microsoft.com/office/drawing/2014/main" id="{64B3D527-0630-0084-2F26-BBD4037C4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0" y="280987"/>
            <a:ext cx="8394700" cy="629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31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rt Made by AI Wins Fine Arts Competition - Impakter">
            <a:extLst>
              <a:ext uri="{FF2B5EF4-FFF2-40B4-BE49-F238E27FC236}">
                <a16:creationId xmlns:a16="http://schemas.microsoft.com/office/drawing/2014/main" id="{93DB34BA-1945-0812-18E5-42ACCD115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970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Sound on for Sora 2">
            <a:hlinkClick r:id="" action="ppaction://media"/>
            <a:extLst>
              <a:ext uri="{FF2B5EF4-FFF2-40B4-BE49-F238E27FC236}">
                <a16:creationId xmlns:a16="http://schemas.microsoft.com/office/drawing/2014/main" id="{CC07CAF4-64A4-D065-1692-8F1D90E613F0}"/>
              </a:ext>
            </a:extLst>
          </p:cNvPr>
          <p:cNvPicPr>
            <a:picLocks noRot="1" noChangeAspect="1"/>
          </p:cNvPicPr>
          <p:nvPr>
            <a:videoFile r:link="rId1"/>
          </p:nvPr>
        </p:nvPicPr>
        <p:blipFill>
          <a:blip r:embed="rId3"/>
          <a:stretch>
            <a:fillRect/>
          </a:stretch>
        </p:blipFill>
        <p:spPr>
          <a:xfrm>
            <a:off x="0" y="-15240"/>
            <a:ext cx="12192000" cy="6888480"/>
          </a:xfrm>
          <a:prstGeom prst="rect">
            <a:avLst/>
          </a:prstGeom>
        </p:spPr>
      </p:pic>
    </p:spTree>
    <p:extLst>
      <p:ext uri="{BB962C8B-B14F-4D97-AF65-F5344CB8AC3E}">
        <p14:creationId xmlns:p14="http://schemas.microsoft.com/office/powerpoint/2010/main" val="178714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ture">
            <a:extLst>
              <a:ext uri="{FF2B5EF4-FFF2-40B4-BE49-F238E27FC236}">
                <a16:creationId xmlns:a16="http://schemas.microsoft.com/office/drawing/2014/main" id="{A70C325A-821B-E26B-86D8-9CD84E905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8045" y="796159"/>
            <a:ext cx="4987792" cy="49924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D3FD5A-8253-B780-E459-8D46C9319409}"/>
              </a:ext>
            </a:extLst>
          </p:cNvPr>
          <p:cNvSpPr txBox="1"/>
          <p:nvPr/>
        </p:nvSpPr>
        <p:spPr>
          <a:xfrm>
            <a:off x="8692056" y="6492412"/>
            <a:ext cx="3415862" cy="307777"/>
          </a:xfrm>
          <a:prstGeom prst="rect">
            <a:avLst/>
          </a:prstGeom>
          <a:noFill/>
        </p:spPr>
        <p:txBody>
          <a:bodyPr wrap="square">
            <a:spAutoFit/>
          </a:bodyPr>
          <a:lstStyle/>
          <a:p>
            <a:pPr algn="r"/>
            <a:r>
              <a:rPr lang="en-NL" sz="1400" dirty="0"/>
              <a:t>https://ai4sciencecommunity.github.io/</a:t>
            </a:r>
          </a:p>
        </p:txBody>
      </p:sp>
      <p:pic>
        <p:nvPicPr>
          <p:cNvPr id="2" name="Picture 2">
            <a:extLst>
              <a:ext uri="{FF2B5EF4-FFF2-40B4-BE49-F238E27FC236}">
                <a16:creationId xmlns:a16="http://schemas.microsoft.com/office/drawing/2014/main" id="{5590845E-D13E-FCF3-D7A1-5BA6B4C90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16" y="1177158"/>
            <a:ext cx="4918606" cy="45036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CE79A7-02EF-EE06-EBE1-6B8EA795BCB6}"/>
              </a:ext>
            </a:extLst>
          </p:cNvPr>
          <p:cNvSpPr txBox="1"/>
          <p:nvPr/>
        </p:nvSpPr>
        <p:spPr>
          <a:xfrm>
            <a:off x="84082" y="6492413"/>
            <a:ext cx="6863255" cy="307777"/>
          </a:xfrm>
          <a:prstGeom prst="rect">
            <a:avLst/>
          </a:prstGeom>
          <a:noFill/>
        </p:spPr>
        <p:txBody>
          <a:bodyPr wrap="square">
            <a:spAutoFit/>
          </a:bodyPr>
          <a:lstStyle/>
          <a:p>
            <a:r>
              <a:rPr lang="en-NL" sz="1400" dirty="0"/>
              <a:t>Kareem Ullah – Medium June 6th 2023</a:t>
            </a:r>
          </a:p>
        </p:txBody>
      </p:sp>
    </p:spTree>
    <p:extLst>
      <p:ext uri="{BB962C8B-B14F-4D97-AF65-F5344CB8AC3E}">
        <p14:creationId xmlns:p14="http://schemas.microsoft.com/office/powerpoint/2010/main" val="38867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AC99C-3D7B-4D94-C9CF-9D2A9142F619}"/>
              </a:ext>
            </a:extLst>
          </p:cNvPr>
          <p:cNvSpPr>
            <a:spLocks noGrp="1"/>
          </p:cNvSpPr>
          <p:nvPr>
            <p:ph type="title"/>
          </p:nvPr>
        </p:nvSpPr>
        <p:spPr/>
        <p:txBody>
          <a:bodyPr/>
          <a:lstStyle/>
          <a:p>
            <a:r>
              <a:rPr lang="en-NL" dirty="0"/>
              <a:t>A warm welcome from our team</a:t>
            </a:r>
          </a:p>
        </p:txBody>
      </p:sp>
      <p:pic>
        <p:nvPicPr>
          <p:cNvPr id="4" name="Picture 3" descr="A group of people in a triangle shape&#10;&#10;AI-generated content may be incorrect.">
            <a:extLst>
              <a:ext uri="{FF2B5EF4-FFF2-40B4-BE49-F238E27FC236}">
                <a16:creationId xmlns:a16="http://schemas.microsoft.com/office/drawing/2014/main" id="{E2D01424-8A5C-7C7B-4F9F-5288CDF2B6A0}"/>
              </a:ext>
            </a:extLst>
          </p:cNvPr>
          <p:cNvPicPr>
            <a:picLocks noChangeAspect="1"/>
          </p:cNvPicPr>
          <p:nvPr/>
        </p:nvPicPr>
        <p:blipFill>
          <a:blip r:embed="rId2"/>
          <a:stretch>
            <a:fillRect/>
          </a:stretch>
        </p:blipFill>
        <p:spPr>
          <a:xfrm>
            <a:off x="3743214" y="1107016"/>
            <a:ext cx="4705572" cy="5649383"/>
          </a:xfrm>
          <a:prstGeom prst="rect">
            <a:avLst/>
          </a:prstGeom>
        </p:spPr>
      </p:pic>
    </p:spTree>
    <p:extLst>
      <p:ext uri="{BB962C8B-B14F-4D97-AF65-F5344CB8AC3E}">
        <p14:creationId xmlns:p14="http://schemas.microsoft.com/office/powerpoint/2010/main" val="2769810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46B4CA5-DAD8-4386-8268-713A8DF8B6F3}"/>
              </a:ext>
            </a:extLst>
          </p:cNvPr>
          <p:cNvSpPr txBox="1">
            <a:spLocks/>
          </p:cNvSpPr>
          <p:nvPr/>
        </p:nvSpPr>
        <p:spPr>
          <a:xfrm>
            <a:off x="457201" y="2554276"/>
            <a:ext cx="3200400" cy="1749448"/>
          </a:xfrm>
          <a:prstGeom prst="rect">
            <a:avLst/>
          </a:prstGeom>
        </p:spPr>
        <p:txBody>
          <a:bodyPr/>
          <a:lst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A brief history of deep</a:t>
            </a:r>
            <a:r>
              <a:rPr lang="zh-CN" altLang="en-US" dirty="0"/>
              <a:t> </a:t>
            </a:r>
            <a:r>
              <a:rPr lang="en-US" altLang="zh-CN" dirty="0"/>
              <a:t>learning</a:t>
            </a:r>
            <a:endParaRPr lang="en-US" dirty="0"/>
          </a:p>
        </p:txBody>
      </p:sp>
      <p:pic>
        <p:nvPicPr>
          <p:cNvPr id="3" name="Picture 4" descr="https://kimschmidtsbrain.files.wordpress.com/2015/10/frank-rosenblatt-and-charles-w-wightman.jpg?w=610">
            <a:extLst>
              <a:ext uri="{FF2B5EF4-FFF2-40B4-BE49-F238E27FC236}">
                <a16:creationId xmlns:a16="http://schemas.microsoft.com/office/drawing/2014/main" id="{5067F6CF-1E2E-919C-1AE1-27201FFE8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6870" y="0"/>
            <a:ext cx="809513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CF79374-4DB4-2204-B20D-3A87741B13A9}"/>
              </a:ext>
            </a:extLst>
          </p:cNvPr>
          <p:cNvSpPr/>
          <p:nvPr/>
        </p:nvSpPr>
        <p:spPr>
          <a:xfrm>
            <a:off x="4313847" y="126483"/>
            <a:ext cx="3741837" cy="461665"/>
          </a:xfrm>
          <a:prstGeom prst="rect">
            <a:avLst/>
          </a:prstGeom>
        </p:spPr>
        <p:txBody>
          <a:bodyPr wrap="square">
            <a:spAutoFit/>
          </a:bodyPr>
          <a:lstStyle/>
          <a:p>
            <a:pPr algn="ctr"/>
            <a:r>
              <a:rPr lang="en-US" sz="2400" dirty="0">
                <a:solidFill>
                  <a:schemeClr val="bg1"/>
                </a:solidFill>
                <a:latin typeface="Palatino Linotype" panose="02040502050505030304" pitchFamily="18" charset="0"/>
              </a:rPr>
              <a:t>Frank Rosenblatt</a:t>
            </a:r>
          </a:p>
        </p:txBody>
      </p:sp>
      <p:sp>
        <p:nvSpPr>
          <p:cNvPr id="5" name="Rectangle 4">
            <a:extLst>
              <a:ext uri="{FF2B5EF4-FFF2-40B4-BE49-F238E27FC236}">
                <a16:creationId xmlns:a16="http://schemas.microsoft.com/office/drawing/2014/main" id="{44B406EB-41CA-14DC-6D6E-8BD5D14859FC}"/>
              </a:ext>
            </a:extLst>
          </p:cNvPr>
          <p:cNvSpPr/>
          <p:nvPr/>
        </p:nvSpPr>
        <p:spPr>
          <a:xfrm>
            <a:off x="7765131" y="126483"/>
            <a:ext cx="3919339" cy="461665"/>
          </a:xfrm>
          <a:prstGeom prst="rect">
            <a:avLst/>
          </a:prstGeom>
        </p:spPr>
        <p:txBody>
          <a:bodyPr wrap="square">
            <a:spAutoFit/>
          </a:bodyPr>
          <a:lstStyle/>
          <a:p>
            <a:pPr algn="ctr"/>
            <a:r>
              <a:rPr lang="en-US" sz="2400" dirty="0">
                <a:solidFill>
                  <a:schemeClr val="bg1"/>
                </a:solidFill>
                <a:latin typeface="Palatino Linotype" panose="02040502050505030304" pitchFamily="18" charset="0"/>
              </a:rPr>
              <a:t>Charles W. Wightman</a:t>
            </a:r>
          </a:p>
        </p:txBody>
      </p:sp>
      <p:pic>
        <p:nvPicPr>
          <p:cNvPr id="6" name="Picture 5">
            <a:extLst>
              <a:ext uri="{FF2B5EF4-FFF2-40B4-BE49-F238E27FC236}">
                <a16:creationId xmlns:a16="http://schemas.microsoft.com/office/drawing/2014/main" id="{84EE9149-5543-2EDA-2FAC-37496F0F38F2}"/>
              </a:ext>
            </a:extLst>
          </p:cNvPr>
          <p:cNvPicPr>
            <a:picLocks noChangeAspect="1"/>
          </p:cNvPicPr>
          <p:nvPr/>
        </p:nvPicPr>
        <p:blipFill>
          <a:blip r:embed="rId3"/>
          <a:stretch>
            <a:fillRect/>
          </a:stretch>
        </p:blipFill>
        <p:spPr>
          <a:xfrm>
            <a:off x="507530" y="49731"/>
            <a:ext cx="2998149" cy="2251857"/>
          </a:xfrm>
          <a:prstGeom prst="rect">
            <a:avLst/>
          </a:prstGeom>
        </p:spPr>
      </p:pic>
      <p:pic>
        <p:nvPicPr>
          <p:cNvPr id="7" name="Picture 2" descr="Perceptron diagram">
            <a:extLst>
              <a:ext uri="{FF2B5EF4-FFF2-40B4-BE49-F238E27FC236}">
                <a16:creationId xmlns:a16="http://schemas.microsoft.com/office/drawing/2014/main" id="{3303A13E-EC70-D4C8-3825-661FB8A15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448" y="4556412"/>
            <a:ext cx="3479119" cy="207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74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9244-B99C-B666-0249-396C372EB2B4}"/>
              </a:ext>
            </a:extLst>
          </p:cNvPr>
          <p:cNvSpPr>
            <a:spLocks noGrp="1"/>
          </p:cNvSpPr>
          <p:nvPr>
            <p:ph type="title"/>
          </p:nvPr>
        </p:nvSpPr>
        <p:spPr/>
        <p:txBody>
          <a:bodyPr/>
          <a:lstStyle/>
          <a:p>
            <a:r>
              <a:rPr lang="en-NL" dirty="0"/>
              <a:t>Break</a:t>
            </a:r>
          </a:p>
        </p:txBody>
      </p:sp>
      <p:sp>
        <p:nvSpPr>
          <p:cNvPr id="3" name="Text Placeholder 2">
            <a:extLst>
              <a:ext uri="{FF2B5EF4-FFF2-40B4-BE49-F238E27FC236}">
                <a16:creationId xmlns:a16="http://schemas.microsoft.com/office/drawing/2014/main" id="{10A51620-F990-DAA9-FF3D-192714630459}"/>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423691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46B4CA5-DAD8-4386-8268-713A8DF8B6F3}"/>
              </a:ext>
            </a:extLst>
          </p:cNvPr>
          <p:cNvSpPr txBox="1">
            <a:spLocks/>
          </p:cNvSpPr>
          <p:nvPr/>
        </p:nvSpPr>
        <p:spPr>
          <a:xfrm>
            <a:off x="457201" y="2554276"/>
            <a:ext cx="3200400" cy="1749448"/>
          </a:xfrm>
          <a:prstGeom prst="rect">
            <a:avLst/>
          </a:prstGeom>
        </p:spPr>
        <p:txBody>
          <a:bodyPr/>
          <a:lst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A brief history of deep</a:t>
            </a:r>
            <a:r>
              <a:rPr lang="zh-CN" altLang="en-US" dirty="0"/>
              <a:t> </a:t>
            </a:r>
            <a:r>
              <a:rPr lang="en-US" altLang="zh-CN" dirty="0"/>
              <a:t>learning</a:t>
            </a:r>
            <a:endParaRPr lang="en-US" dirty="0"/>
          </a:p>
        </p:txBody>
      </p:sp>
      <p:pic>
        <p:nvPicPr>
          <p:cNvPr id="3" name="Picture 4" descr="https://kimschmidtsbrain.files.wordpress.com/2015/10/frank-rosenblatt-and-charles-w-wightman.jpg?w=610">
            <a:extLst>
              <a:ext uri="{FF2B5EF4-FFF2-40B4-BE49-F238E27FC236}">
                <a16:creationId xmlns:a16="http://schemas.microsoft.com/office/drawing/2014/main" id="{5067F6CF-1E2E-919C-1AE1-27201FFE8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6870" y="0"/>
            <a:ext cx="809513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CF79374-4DB4-2204-B20D-3A87741B13A9}"/>
              </a:ext>
            </a:extLst>
          </p:cNvPr>
          <p:cNvSpPr/>
          <p:nvPr/>
        </p:nvSpPr>
        <p:spPr>
          <a:xfrm>
            <a:off x="4313847" y="126483"/>
            <a:ext cx="3741837" cy="461665"/>
          </a:xfrm>
          <a:prstGeom prst="rect">
            <a:avLst/>
          </a:prstGeom>
        </p:spPr>
        <p:txBody>
          <a:bodyPr wrap="square">
            <a:spAutoFit/>
          </a:bodyPr>
          <a:lstStyle/>
          <a:p>
            <a:pPr algn="ctr"/>
            <a:r>
              <a:rPr lang="en-US" sz="2400" dirty="0">
                <a:solidFill>
                  <a:schemeClr val="bg1"/>
                </a:solidFill>
                <a:latin typeface="Palatino Linotype" panose="02040502050505030304" pitchFamily="18" charset="0"/>
              </a:rPr>
              <a:t>Frank Rosenblatt</a:t>
            </a:r>
          </a:p>
        </p:txBody>
      </p:sp>
      <p:sp>
        <p:nvSpPr>
          <p:cNvPr id="5" name="Rectangle 4">
            <a:extLst>
              <a:ext uri="{FF2B5EF4-FFF2-40B4-BE49-F238E27FC236}">
                <a16:creationId xmlns:a16="http://schemas.microsoft.com/office/drawing/2014/main" id="{44B406EB-41CA-14DC-6D6E-8BD5D14859FC}"/>
              </a:ext>
            </a:extLst>
          </p:cNvPr>
          <p:cNvSpPr/>
          <p:nvPr/>
        </p:nvSpPr>
        <p:spPr>
          <a:xfrm>
            <a:off x="7765131" y="126483"/>
            <a:ext cx="3919339" cy="461665"/>
          </a:xfrm>
          <a:prstGeom prst="rect">
            <a:avLst/>
          </a:prstGeom>
        </p:spPr>
        <p:txBody>
          <a:bodyPr wrap="square">
            <a:spAutoFit/>
          </a:bodyPr>
          <a:lstStyle/>
          <a:p>
            <a:pPr algn="ctr"/>
            <a:r>
              <a:rPr lang="en-US" sz="2400" dirty="0">
                <a:solidFill>
                  <a:schemeClr val="bg1"/>
                </a:solidFill>
                <a:latin typeface="Palatino Linotype" panose="02040502050505030304" pitchFamily="18" charset="0"/>
              </a:rPr>
              <a:t>Charles W. Wightman</a:t>
            </a:r>
          </a:p>
        </p:txBody>
      </p:sp>
      <p:pic>
        <p:nvPicPr>
          <p:cNvPr id="6" name="Picture 5">
            <a:extLst>
              <a:ext uri="{FF2B5EF4-FFF2-40B4-BE49-F238E27FC236}">
                <a16:creationId xmlns:a16="http://schemas.microsoft.com/office/drawing/2014/main" id="{84EE9149-5543-2EDA-2FAC-37496F0F38F2}"/>
              </a:ext>
            </a:extLst>
          </p:cNvPr>
          <p:cNvPicPr>
            <a:picLocks noChangeAspect="1"/>
          </p:cNvPicPr>
          <p:nvPr/>
        </p:nvPicPr>
        <p:blipFill>
          <a:blip r:embed="rId3"/>
          <a:stretch>
            <a:fillRect/>
          </a:stretch>
        </p:blipFill>
        <p:spPr>
          <a:xfrm>
            <a:off x="507530" y="49731"/>
            <a:ext cx="2998149" cy="2251857"/>
          </a:xfrm>
          <a:prstGeom prst="rect">
            <a:avLst/>
          </a:prstGeom>
        </p:spPr>
      </p:pic>
      <p:pic>
        <p:nvPicPr>
          <p:cNvPr id="7" name="Picture 2" descr="Perceptron diagram">
            <a:extLst>
              <a:ext uri="{FF2B5EF4-FFF2-40B4-BE49-F238E27FC236}">
                <a16:creationId xmlns:a16="http://schemas.microsoft.com/office/drawing/2014/main" id="{3303A13E-EC70-D4C8-3825-661FB8A15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448" y="4556412"/>
            <a:ext cx="3479119" cy="207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43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C61E-2B85-F725-C3EC-A2E461C370DE}"/>
              </a:ext>
            </a:extLst>
          </p:cNvPr>
          <p:cNvSpPr>
            <a:spLocks noGrp="1"/>
          </p:cNvSpPr>
          <p:nvPr>
            <p:ph type="title"/>
          </p:nvPr>
        </p:nvSpPr>
        <p:spPr/>
        <p:txBody>
          <a:bodyPr/>
          <a:lstStyle/>
          <a:p>
            <a:r>
              <a:rPr lang="en-NL" dirty="0"/>
              <a:t>Origins</a:t>
            </a:r>
          </a:p>
        </p:txBody>
      </p:sp>
      <p:sp>
        <p:nvSpPr>
          <p:cNvPr id="4" name="Oval 3">
            <a:extLst>
              <a:ext uri="{FF2B5EF4-FFF2-40B4-BE49-F238E27FC236}">
                <a16:creationId xmlns:a16="http://schemas.microsoft.com/office/drawing/2014/main" id="{1B73EFB5-1AC9-7DE6-1E86-494818F72B1C}"/>
              </a:ext>
            </a:extLst>
          </p:cNvPr>
          <p:cNvSpPr/>
          <p:nvPr/>
        </p:nvSpPr>
        <p:spPr>
          <a:xfrm>
            <a:off x="187086" y="4611901"/>
            <a:ext cx="386499" cy="38649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Palatino Linotype" panose="02040502050505030304" pitchFamily="18" charset="0"/>
            </a:endParaRPr>
          </a:p>
        </p:txBody>
      </p:sp>
      <p:sp>
        <p:nvSpPr>
          <p:cNvPr id="5" name="Oval 4">
            <a:extLst>
              <a:ext uri="{FF2B5EF4-FFF2-40B4-BE49-F238E27FC236}">
                <a16:creationId xmlns:a16="http://schemas.microsoft.com/office/drawing/2014/main" id="{F44B8096-B6C4-166E-F6FC-711DE9B1FF93}"/>
              </a:ext>
            </a:extLst>
          </p:cNvPr>
          <p:cNvSpPr/>
          <p:nvPr/>
        </p:nvSpPr>
        <p:spPr>
          <a:xfrm>
            <a:off x="1080721" y="4611903"/>
            <a:ext cx="386499" cy="38649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Palatino Linotype" panose="02040502050505030304" pitchFamily="18" charset="0"/>
            </a:endParaRPr>
          </a:p>
        </p:txBody>
      </p:sp>
      <p:sp>
        <p:nvSpPr>
          <p:cNvPr id="6" name="Oval 5">
            <a:extLst>
              <a:ext uri="{FF2B5EF4-FFF2-40B4-BE49-F238E27FC236}">
                <a16:creationId xmlns:a16="http://schemas.microsoft.com/office/drawing/2014/main" id="{25076687-F6D3-12A9-893B-3EDFFE596B70}"/>
              </a:ext>
            </a:extLst>
          </p:cNvPr>
          <p:cNvSpPr/>
          <p:nvPr/>
        </p:nvSpPr>
        <p:spPr>
          <a:xfrm>
            <a:off x="1974353" y="4611902"/>
            <a:ext cx="386499" cy="38649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Palatino Linotype" panose="02040502050505030304" pitchFamily="18" charset="0"/>
            </a:endParaRPr>
          </a:p>
        </p:txBody>
      </p:sp>
      <p:sp>
        <p:nvSpPr>
          <p:cNvPr id="7" name="Oval 6">
            <a:extLst>
              <a:ext uri="{FF2B5EF4-FFF2-40B4-BE49-F238E27FC236}">
                <a16:creationId xmlns:a16="http://schemas.microsoft.com/office/drawing/2014/main" id="{E6B70A48-EA9C-F4FE-24BB-CC308B78204D}"/>
              </a:ext>
            </a:extLst>
          </p:cNvPr>
          <p:cNvSpPr/>
          <p:nvPr/>
        </p:nvSpPr>
        <p:spPr>
          <a:xfrm>
            <a:off x="2867985"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8" name="Oval 7">
            <a:extLst>
              <a:ext uri="{FF2B5EF4-FFF2-40B4-BE49-F238E27FC236}">
                <a16:creationId xmlns:a16="http://schemas.microsoft.com/office/drawing/2014/main" id="{14B5D90B-FA25-65C3-0E8E-AF454535D724}"/>
              </a:ext>
            </a:extLst>
          </p:cNvPr>
          <p:cNvSpPr/>
          <p:nvPr/>
        </p:nvSpPr>
        <p:spPr>
          <a:xfrm>
            <a:off x="3761618"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9" name="Oval 8">
            <a:extLst>
              <a:ext uri="{FF2B5EF4-FFF2-40B4-BE49-F238E27FC236}">
                <a16:creationId xmlns:a16="http://schemas.microsoft.com/office/drawing/2014/main" id="{F463A8AA-79E1-D682-A801-404C2EBF1005}"/>
              </a:ext>
            </a:extLst>
          </p:cNvPr>
          <p:cNvSpPr/>
          <p:nvPr/>
        </p:nvSpPr>
        <p:spPr>
          <a:xfrm>
            <a:off x="4655251"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10" name="Oval 9">
            <a:extLst>
              <a:ext uri="{FF2B5EF4-FFF2-40B4-BE49-F238E27FC236}">
                <a16:creationId xmlns:a16="http://schemas.microsoft.com/office/drawing/2014/main" id="{933FC544-E567-F010-B7F8-2936034227EE}"/>
              </a:ext>
            </a:extLst>
          </p:cNvPr>
          <p:cNvSpPr/>
          <p:nvPr/>
        </p:nvSpPr>
        <p:spPr>
          <a:xfrm>
            <a:off x="5548884"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11" name="Straight Connector 10">
            <a:extLst>
              <a:ext uri="{FF2B5EF4-FFF2-40B4-BE49-F238E27FC236}">
                <a16:creationId xmlns:a16="http://schemas.microsoft.com/office/drawing/2014/main" id="{724FC6A9-1CDC-0FED-9348-9770054278ED}"/>
              </a:ext>
            </a:extLst>
          </p:cNvPr>
          <p:cNvCxnSpPr>
            <a:stCxn id="4" idx="6"/>
            <a:endCxn id="5" idx="2"/>
          </p:cNvCxnSpPr>
          <p:nvPr/>
        </p:nvCxnSpPr>
        <p:spPr>
          <a:xfrm>
            <a:off x="573585" y="4805151"/>
            <a:ext cx="507136" cy="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0291B3-773A-9BC2-2C50-3EC5D0643B21}"/>
              </a:ext>
            </a:extLst>
          </p:cNvPr>
          <p:cNvCxnSpPr>
            <a:stCxn id="5" idx="6"/>
            <a:endCxn id="6" idx="2"/>
          </p:cNvCxnSpPr>
          <p:nvPr/>
        </p:nvCxnSpPr>
        <p:spPr>
          <a:xfrm flipV="1">
            <a:off x="1467220" y="4805152"/>
            <a:ext cx="507133"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11B84D-4ADE-BDA7-E8E0-3789CB77A83A}"/>
              </a:ext>
            </a:extLst>
          </p:cNvPr>
          <p:cNvCxnSpPr>
            <a:stCxn id="6" idx="6"/>
            <a:endCxn id="7" idx="2"/>
          </p:cNvCxnSpPr>
          <p:nvPr/>
        </p:nvCxnSpPr>
        <p:spPr>
          <a:xfrm flipV="1">
            <a:off x="2360852" y="4805151"/>
            <a:ext cx="507133" cy="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F381E6-8201-CBBF-054A-947C1A82F432}"/>
              </a:ext>
            </a:extLst>
          </p:cNvPr>
          <p:cNvCxnSpPr>
            <a:stCxn id="7" idx="6"/>
            <a:endCxn id="8" idx="2"/>
          </p:cNvCxnSpPr>
          <p:nvPr/>
        </p:nvCxnSpPr>
        <p:spPr>
          <a:xfrm>
            <a:off x="3254484"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CB9AF2-BD9A-402B-7F35-49266DB202C4}"/>
              </a:ext>
            </a:extLst>
          </p:cNvPr>
          <p:cNvCxnSpPr>
            <a:stCxn id="8" idx="6"/>
            <a:endCxn id="9" idx="2"/>
          </p:cNvCxnSpPr>
          <p:nvPr/>
        </p:nvCxnSpPr>
        <p:spPr>
          <a:xfrm>
            <a:off x="4148117"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20D0BB-6D85-8F5B-7050-79FB79600A8F}"/>
              </a:ext>
            </a:extLst>
          </p:cNvPr>
          <p:cNvCxnSpPr>
            <a:stCxn id="9" idx="6"/>
            <a:endCxn id="10" idx="2"/>
          </p:cNvCxnSpPr>
          <p:nvPr/>
        </p:nvCxnSpPr>
        <p:spPr>
          <a:xfrm>
            <a:off x="5041750"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3DDABD7-BDBE-C8E6-2683-465BE2C89C0A}"/>
              </a:ext>
            </a:extLst>
          </p:cNvPr>
          <p:cNvSpPr txBox="1"/>
          <p:nvPr/>
        </p:nvSpPr>
        <p:spPr>
          <a:xfrm rot="18518921">
            <a:off x="-30977" y="5220408"/>
            <a:ext cx="678730" cy="369332"/>
          </a:xfrm>
          <a:prstGeom prst="rect">
            <a:avLst/>
          </a:prstGeom>
          <a:noFill/>
        </p:spPr>
        <p:txBody>
          <a:bodyPr wrap="square" rtlCol="0">
            <a:spAutoFit/>
          </a:bodyPr>
          <a:lstStyle/>
          <a:p>
            <a:r>
              <a:rPr lang="en-US" dirty="0">
                <a:solidFill>
                  <a:schemeClr val="accent1"/>
                </a:solidFill>
                <a:latin typeface="Palatino Linotype" panose="02040502050505030304" pitchFamily="18" charset="0"/>
              </a:rPr>
              <a:t>1958</a:t>
            </a:r>
          </a:p>
        </p:txBody>
      </p:sp>
      <p:sp>
        <p:nvSpPr>
          <p:cNvPr id="18" name="TextBox 17">
            <a:extLst>
              <a:ext uri="{FF2B5EF4-FFF2-40B4-BE49-F238E27FC236}">
                <a16:creationId xmlns:a16="http://schemas.microsoft.com/office/drawing/2014/main" id="{3388DD7C-1C66-C785-CED8-491C32A2A10D}"/>
              </a:ext>
            </a:extLst>
          </p:cNvPr>
          <p:cNvSpPr txBox="1"/>
          <p:nvPr/>
        </p:nvSpPr>
        <p:spPr>
          <a:xfrm rot="18518921">
            <a:off x="-414849" y="2886342"/>
            <a:ext cx="3272350" cy="369332"/>
          </a:xfrm>
          <a:prstGeom prst="rect">
            <a:avLst/>
          </a:prstGeom>
          <a:noFill/>
        </p:spPr>
        <p:txBody>
          <a:bodyPr wrap="square" rtlCol="0">
            <a:spAutoFit/>
          </a:bodyPr>
          <a:lstStyle/>
          <a:p>
            <a:r>
              <a:rPr lang="en-US" dirty="0">
                <a:solidFill>
                  <a:schemeClr val="accent1"/>
                </a:solidFill>
                <a:latin typeface="Palatino Linotype" panose="02040502050505030304" pitchFamily="18" charset="0"/>
              </a:rPr>
              <a:t>Perceptrons, Rosenblatt</a:t>
            </a:r>
          </a:p>
        </p:txBody>
      </p:sp>
      <p:sp>
        <p:nvSpPr>
          <p:cNvPr id="19" name="TextBox 18">
            <a:extLst>
              <a:ext uri="{FF2B5EF4-FFF2-40B4-BE49-F238E27FC236}">
                <a16:creationId xmlns:a16="http://schemas.microsoft.com/office/drawing/2014/main" id="{05CD2347-5BD0-C300-46CD-802558C14DA7}"/>
              </a:ext>
            </a:extLst>
          </p:cNvPr>
          <p:cNvSpPr txBox="1"/>
          <p:nvPr/>
        </p:nvSpPr>
        <p:spPr>
          <a:xfrm rot="18518921">
            <a:off x="790809" y="5220407"/>
            <a:ext cx="678730" cy="369332"/>
          </a:xfrm>
          <a:prstGeom prst="rect">
            <a:avLst/>
          </a:prstGeom>
          <a:noFill/>
        </p:spPr>
        <p:txBody>
          <a:bodyPr wrap="square" rtlCol="0">
            <a:spAutoFit/>
          </a:bodyPr>
          <a:lstStyle/>
          <a:p>
            <a:r>
              <a:rPr lang="en-US" dirty="0">
                <a:solidFill>
                  <a:schemeClr val="accent1"/>
                </a:solidFill>
                <a:latin typeface="Palatino Linotype" panose="02040502050505030304" pitchFamily="18" charset="0"/>
              </a:rPr>
              <a:t>1960</a:t>
            </a:r>
          </a:p>
        </p:txBody>
      </p:sp>
      <p:sp>
        <p:nvSpPr>
          <p:cNvPr id="20" name="TextBox 19">
            <a:extLst>
              <a:ext uri="{FF2B5EF4-FFF2-40B4-BE49-F238E27FC236}">
                <a16:creationId xmlns:a16="http://schemas.microsoft.com/office/drawing/2014/main" id="{C973DB5B-804D-570A-9CC6-7648B898C85F}"/>
              </a:ext>
            </a:extLst>
          </p:cNvPr>
          <p:cNvSpPr txBox="1"/>
          <p:nvPr/>
        </p:nvSpPr>
        <p:spPr>
          <a:xfrm rot="18518921">
            <a:off x="579426" y="3002509"/>
            <a:ext cx="2974863" cy="369332"/>
          </a:xfrm>
          <a:prstGeom prst="rect">
            <a:avLst/>
          </a:prstGeom>
          <a:noFill/>
        </p:spPr>
        <p:txBody>
          <a:bodyPr wrap="square" rtlCol="0">
            <a:spAutoFit/>
          </a:bodyPr>
          <a:lstStyle/>
          <a:p>
            <a:r>
              <a:rPr lang="en-US" dirty="0" err="1">
                <a:solidFill>
                  <a:schemeClr val="accent1"/>
                </a:solidFill>
                <a:latin typeface="Palatino Linotype" panose="02040502050505030304" pitchFamily="18" charset="0"/>
              </a:rPr>
              <a:t>Adaline</a:t>
            </a:r>
            <a:r>
              <a:rPr lang="en-US" dirty="0">
                <a:solidFill>
                  <a:schemeClr val="accent1"/>
                </a:solidFill>
                <a:latin typeface="Palatino Linotype" panose="02040502050505030304" pitchFamily="18" charset="0"/>
              </a:rPr>
              <a:t>, </a:t>
            </a:r>
            <a:r>
              <a:rPr lang="en-US" dirty="0" err="1">
                <a:solidFill>
                  <a:schemeClr val="accent1"/>
                </a:solidFill>
                <a:latin typeface="Palatino Linotype" panose="02040502050505030304" pitchFamily="18" charset="0"/>
              </a:rPr>
              <a:t>Widrow</a:t>
            </a:r>
            <a:r>
              <a:rPr lang="en-US" dirty="0">
                <a:solidFill>
                  <a:schemeClr val="accent1"/>
                </a:solidFill>
                <a:latin typeface="Palatino Linotype" panose="02040502050505030304" pitchFamily="18" charset="0"/>
              </a:rPr>
              <a:t> and Hoff</a:t>
            </a:r>
          </a:p>
        </p:txBody>
      </p:sp>
      <p:sp>
        <p:nvSpPr>
          <p:cNvPr id="21" name="TextBox 20">
            <a:extLst>
              <a:ext uri="{FF2B5EF4-FFF2-40B4-BE49-F238E27FC236}">
                <a16:creationId xmlns:a16="http://schemas.microsoft.com/office/drawing/2014/main" id="{D9C36D17-C0AC-0E20-0E91-84766264F75F}"/>
              </a:ext>
            </a:extLst>
          </p:cNvPr>
          <p:cNvSpPr txBox="1"/>
          <p:nvPr/>
        </p:nvSpPr>
        <p:spPr>
          <a:xfrm rot="18518921">
            <a:off x="1412522" y="2769318"/>
            <a:ext cx="3572030" cy="369332"/>
          </a:xfrm>
          <a:prstGeom prst="rect">
            <a:avLst/>
          </a:prstGeom>
          <a:noFill/>
        </p:spPr>
        <p:txBody>
          <a:bodyPr wrap="square" rtlCol="0">
            <a:spAutoFit/>
          </a:bodyPr>
          <a:lstStyle/>
          <a:p>
            <a:r>
              <a:rPr lang="en-US" dirty="0">
                <a:solidFill>
                  <a:schemeClr val="accent1"/>
                </a:solidFill>
                <a:latin typeface="Palatino Linotype" panose="02040502050505030304" pitchFamily="18" charset="0"/>
              </a:rPr>
              <a:t>Perceptrons, Minsky and </a:t>
            </a:r>
            <a:r>
              <a:rPr lang="en-US" dirty="0" err="1">
                <a:solidFill>
                  <a:schemeClr val="accent1"/>
                </a:solidFill>
                <a:latin typeface="Palatino Linotype" panose="02040502050505030304" pitchFamily="18" charset="0"/>
              </a:rPr>
              <a:t>Papert</a:t>
            </a:r>
            <a:endParaRPr lang="en-US" dirty="0">
              <a:solidFill>
                <a:schemeClr val="accent1"/>
              </a:solidFill>
              <a:latin typeface="Palatino Linotype" panose="02040502050505030304" pitchFamily="18" charset="0"/>
            </a:endParaRPr>
          </a:p>
        </p:txBody>
      </p:sp>
      <p:sp>
        <p:nvSpPr>
          <p:cNvPr id="22" name="TextBox 21">
            <a:extLst>
              <a:ext uri="{FF2B5EF4-FFF2-40B4-BE49-F238E27FC236}">
                <a16:creationId xmlns:a16="http://schemas.microsoft.com/office/drawing/2014/main" id="{5F04C320-D479-12B5-8C78-A064CB38074F}"/>
              </a:ext>
            </a:extLst>
          </p:cNvPr>
          <p:cNvSpPr txBox="1"/>
          <p:nvPr/>
        </p:nvSpPr>
        <p:spPr>
          <a:xfrm rot="18518921">
            <a:off x="1671662" y="5220406"/>
            <a:ext cx="678730" cy="369332"/>
          </a:xfrm>
          <a:prstGeom prst="rect">
            <a:avLst/>
          </a:prstGeom>
          <a:noFill/>
        </p:spPr>
        <p:txBody>
          <a:bodyPr wrap="square" rtlCol="0">
            <a:spAutoFit/>
          </a:bodyPr>
          <a:lstStyle/>
          <a:p>
            <a:r>
              <a:rPr lang="en-US" dirty="0">
                <a:solidFill>
                  <a:schemeClr val="accent1"/>
                </a:solidFill>
                <a:latin typeface="Palatino Linotype" panose="02040502050505030304" pitchFamily="18" charset="0"/>
              </a:rPr>
              <a:t>1969</a:t>
            </a:r>
          </a:p>
        </p:txBody>
      </p:sp>
      <p:sp>
        <p:nvSpPr>
          <p:cNvPr id="23" name="TextBox 22">
            <a:extLst>
              <a:ext uri="{FF2B5EF4-FFF2-40B4-BE49-F238E27FC236}">
                <a16:creationId xmlns:a16="http://schemas.microsoft.com/office/drawing/2014/main" id="{21A93C6D-E1F2-180A-5E15-4639EBE65158}"/>
              </a:ext>
            </a:extLst>
          </p:cNvPr>
          <p:cNvSpPr txBox="1"/>
          <p:nvPr/>
        </p:nvSpPr>
        <p:spPr>
          <a:xfrm rot="18518921">
            <a:off x="2571623"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1970</a:t>
            </a:r>
          </a:p>
        </p:txBody>
      </p:sp>
      <p:sp>
        <p:nvSpPr>
          <p:cNvPr id="24" name="TextBox 23">
            <a:extLst>
              <a:ext uri="{FF2B5EF4-FFF2-40B4-BE49-F238E27FC236}">
                <a16:creationId xmlns:a16="http://schemas.microsoft.com/office/drawing/2014/main" id="{0E8E3246-3B34-AF28-20F3-11F21C866D20}"/>
              </a:ext>
            </a:extLst>
          </p:cNvPr>
          <p:cNvSpPr txBox="1"/>
          <p:nvPr/>
        </p:nvSpPr>
        <p:spPr>
          <a:xfrm rot="18518921">
            <a:off x="2366649" y="2792635"/>
            <a:ext cx="3157630" cy="646331"/>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Backpropagation, </a:t>
            </a:r>
            <a:r>
              <a:rPr lang="en-US" dirty="0" err="1">
                <a:solidFill>
                  <a:schemeClr val="bg1">
                    <a:lumMod val="95000"/>
                  </a:schemeClr>
                </a:solidFill>
                <a:latin typeface="Palatino Linotype" panose="02040502050505030304" pitchFamily="18" charset="0"/>
              </a:rPr>
              <a:t>Linnainmaa</a:t>
            </a:r>
            <a:endParaRPr lang="en-US" dirty="0">
              <a:solidFill>
                <a:schemeClr val="bg1">
                  <a:lumMod val="95000"/>
                </a:schemeClr>
              </a:solidFill>
              <a:latin typeface="Palatino Linotype" panose="02040502050505030304" pitchFamily="18" charset="0"/>
            </a:endParaRPr>
          </a:p>
        </p:txBody>
      </p:sp>
      <p:sp>
        <p:nvSpPr>
          <p:cNvPr id="25" name="TextBox 24">
            <a:extLst>
              <a:ext uri="{FF2B5EF4-FFF2-40B4-BE49-F238E27FC236}">
                <a16:creationId xmlns:a16="http://schemas.microsoft.com/office/drawing/2014/main" id="{B3BE9D7F-3F56-67E5-BEA3-2DF9BC12B771}"/>
              </a:ext>
            </a:extLst>
          </p:cNvPr>
          <p:cNvSpPr txBox="1"/>
          <p:nvPr/>
        </p:nvSpPr>
        <p:spPr>
          <a:xfrm rot="18518921">
            <a:off x="3537252"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1974</a:t>
            </a:r>
          </a:p>
        </p:txBody>
      </p:sp>
      <p:sp>
        <p:nvSpPr>
          <p:cNvPr id="26" name="TextBox 25">
            <a:extLst>
              <a:ext uri="{FF2B5EF4-FFF2-40B4-BE49-F238E27FC236}">
                <a16:creationId xmlns:a16="http://schemas.microsoft.com/office/drawing/2014/main" id="{AD96DBD1-A1F2-D10B-2FA0-D009688E5399}"/>
              </a:ext>
            </a:extLst>
          </p:cNvPr>
          <p:cNvSpPr txBox="1"/>
          <p:nvPr/>
        </p:nvSpPr>
        <p:spPr>
          <a:xfrm rot="18518921">
            <a:off x="3259366" y="2931134"/>
            <a:ext cx="31576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Backpropagation, </a:t>
            </a:r>
            <a:r>
              <a:rPr lang="en-US" dirty="0" err="1">
                <a:solidFill>
                  <a:schemeClr val="bg1">
                    <a:lumMod val="95000"/>
                  </a:schemeClr>
                </a:solidFill>
                <a:latin typeface="Palatino Linotype" panose="02040502050505030304" pitchFamily="18" charset="0"/>
              </a:rPr>
              <a:t>Werbos</a:t>
            </a:r>
            <a:endParaRPr lang="en-US" dirty="0">
              <a:solidFill>
                <a:schemeClr val="bg1">
                  <a:lumMod val="95000"/>
                </a:schemeClr>
              </a:solidFill>
              <a:latin typeface="Palatino Linotype" panose="02040502050505030304" pitchFamily="18" charset="0"/>
            </a:endParaRPr>
          </a:p>
        </p:txBody>
      </p:sp>
      <p:sp>
        <p:nvSpPr>
          <p:cNvPr id="27" name="TextBox 26">
            <a:extLst>
              <a:ext uri="{FF2B5EF4-FFF2-40B4-BE49-F238E27FC236}">
                <a16:creationId xmlns:a16="http://schemas.microsoft.com/office/drawing/2014/main" id="{BE58C288-0EF2-58FE-F833-3461B42A4017}"/>
              </a:ext>
            </a:extLst>
          </p:cNvPr>
          <p:cNvSpPr txBox="1"/>
          <p:nvPr/>
        </p:nvSpPr>
        <p:spPr>
          <a:xfrm rot="18518921">
            <a:off x="4150351" y="2558981"/>
            <a:ext cx="3534471" cy="646331"/>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Backpropagation, </a:t>
            </a:r>
            <a:r>
              <a:rPr lang="en-US" dirty="0" err="1">
                <a:solidFill>
                  <a:schemeClr val="bg1">
                    <a:lumMod val="95000"/>
                  </a:schemeClr>
                </a:solidFill>
                <a:latin typeface="Palatino Linotype" panose="02040502050505030304" pitchFamily="18" charset="0"/>
              </a:rPr>
              <a:t>Rumelhart</a:t>
            </a:r>
            <a:r>
              <a:rPr lang="en-US" dirty="0">
                <a:solidFill>
                  <a:schemeClr val="bg1">
                    <a:lumMod val="95000"/>
                  </a:schemeClr>
                </a:solidFill>
                <a:latin typeface="Palatino Linotype" panose="02040502050505030304" pitchFamily="18" charset="0"/>
              </a:rPr>
              <a:t>, Hinton and Williams</a:t>
            </a:r>
          </a:p>
        </p:txBody>
      </p:sp>
      <p:sp>
        <p:nvSpPr>
          <p:cNvPr id="28" name="TextBox 27">
            <a:extLst>
              <a:ext uri="{FF2B5EF4-FFF2-40B4-BE49-F238E27FC236}">
                <a16:creationId xmlns:a16="http://schemas.microsoft.com/office/drawing/2014/main" id="{1B925DC6-4161-E84E-01FB-FFF6A5A72952}"/>
              </a:ext>
            </a:extLst>
          </p:cNvPr>
          <p:cNvSpPr txBox="1"/>
          <p:nvPr/>
        </p:nvSpPr>
        <p:spPr>
          <a:xfrm rot="18518921">
            <a:off x="4406982"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1986</a:t>
            </a:r>
          </a:p>
        </p:txBody>
      </p:sp>
      <p:sp>
        <p:nvSpPr>
          <p:cNvPr id="29" name="TextBox 28">
            <a:extLst>
              <a:ext uri="{FF2B5EF4-FFF2-40B4-BE49-F238E27FC236}">
                <a16:creationId xmlns:a16="http://schemas.microsoft.com/office/drawing/2014/main" id="{2DCDE9D3-3756-0429-ADA0-940AC8C653BA}"/>
              </a:ext>
            </a:extLst>
          </p:cNvPr>
          <p:cNvSpPr txBox="1"/>
          <p:nvPr/>
        </p:nvSpPr>
        <p:spPr>
          <a:xfrm rot="18518921">
            <a:off x="4963595" y="2645480"/>
            <a:ext cx="3534471" cy="646331"/>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LSTM, </a:t>
            </a:r>
            <a:r>
              <a:rPr lang="en-US" dirty="0" err="1">
                <a:solidFill>
                  <a:schemeClr val="bg1">
                    <a:lumMod val="95000"/>
                  </a:schemeClr>
                </a:solidFill>
                <a:latin typeface="Palatino Linotype" panose="02040502050505030304" pitchFamily="18" charset="0"/>
              </a:rPr>
              <a:t>Hochreiter</a:t>
            </a:r>
            <a:r>
              <a:rPr lang="en-US" dirty="0">
                <a:solidFill>
                  <a:schemeClr val="bg1">
                    <a:lumMod val="95000"/>
                  </a:schemeClr>
                </a:solidFill>
                <a:latin typeface="Palatino Linotype" panose="02040502050505030304" pitchFamily="18" charset="0"/>
              </a:rPr>
              <a:t> and </a:t>
            </a:r>
            <a:r>
              <a:rPr lang="en-US" dirty="0" err="1">
                <a:solidFill>
                  <a:schemeClr val="bg1">
                    <a:lumMod val="95000"/>
                  </a:schemeClr>
                </a:solidFill>
                <a:latin typeface="Palatino Linotype" panose="02040502050505030304" pitchFamily="18" charset="0"/>
              </a:rPr>
              <a:t>Schmidhuber</a:t>
            </a:r>
            <a:endParaRPr lang="en-US" dirty="0">
              <a:solidFill>
                <a:schemeClr val="bg1">
                  <a:lumMod val="95000"/>
                </a:schemeClr>
              </a:solidFill>
              <a:latin typeface="Palatino Linotype" panose="02040502050505030304" pitchFamily="18" charset="0"/>
            </a:endParaRPr>
          </a:p>
        </p:txBody>
      </p:sp>
      <p:sp>
        <p:nvSpPr>
          <p:cNvPr id="30" name="TextBox 29">
            <a:extLst>
              <a:ext uri="{FF2B5EF4-FFF2-40B4-BE49-F238E27FC236}">
                <a16:creationId xmlns:a16="http://schemas.microsoft.com/office/drawing/2014/main" id="{09F0B6CB-2AC8-B860-4C54-DD5EBE252DB3}"/>
              </a:ext>
            </a:extLst>
          </p:cNvPr>
          <p:cNvSpPr txBox="1"/>
          <p:nvPr/>
        </p:nvSpPr>
        <p:spPr>
          <a:xfrm rot="18518921">
            <a:off x="5256640"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1997</a:t>
            </a:r>
          </a:p>
        </p:txBody>
      </p:sp>
      <p:sp>
        <p:nvSpPr>
          <p:cNvPr id="31" name="TextBox 30">
            <a:extLst>
              <a:ext uri="{FF2B5EF4-FFF2-40B4-BE49-F238E27FC236}">
                <a16:creationId xmlns:a16="http://schemas.microsoft.com/office/drawing/2014/main" id="{A79E4016-0B16-1E51-B5A9-584B0BAF48C1}"/>
              </a:ext>
            </a:extLst>
          </p:cNvPr>
          <p:cNvSpPr txBox="1"/>
          <p:nvPr/>
        </p:nvSpPr>
        <p:spPr>
          <a:xfrm rot="18518921">
            <a:off x="5930147" y="2558982"/>
            <a:ext cx="3534471" cy="646331"/>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OCR, </a:t>
            </a:r>
            <a:r>
              <a:rPr lang="en-US" dirty="0" err="1">
                <a:solidFill>
                  <a:schemeClr val="bg1">
                    <a:lumMod val="95000"/>
                  </a:schemeClr>
                </a:solidFill>
                <a:latin typeface="Palatino Linotype" panose="02040502050505030304" pitchFamily="18" charset="0"/>
              </a:rPr>
              <a:t>LeCun</a:t>
            </a:r>
            <a:r>
              <a:rPr lang="en-US" dirty="0">
                <a:solidFill>
                  <a:schemeClr val="bg1">
                    <a:lumMod val="95000"/>
                  </a:schemeClr>
                </a:solidFill>
                <a:latin typeface="Palatino Linotype" panose="02040502050505030304" pitchFamily="18" charset="0"/>
              </a:rPr>
              <a:t>, </a:t>
            </a:r>
            <a:r>
              <a:rPr lang="en-US" dirty="0" err="1">
                <a:solidFill>
                  <a:schemeClr val="bg1">
                    <a:lumMod val="95000"/>
                  </a:schemeClr>
                </a:solidFill>
                <a:latin typeface="Palatino Linotype" panose="02040502050505030304" pitchFamily="18" charset="0"/>
              </a:rPr>
              <a:t>Bottou</a:t>
            </a:r>
            <a:r>
              <a:rPr lang="en-US" dirty="0">
                <a:solidFill>
                  <a:schemeClr val="bg1">
                    <a:lumMod val="95000"/>
                  </a:schemeClr>
                </a:solidFill>
                <a:latin typeface="Palatino Linotype" panose="02040502050505030304" pitchFamily="18" charset="0"/>
              </a:rPr>
              <a:t>, </a:t>
            </a:r>
            <a:r>
              <a:rPr lang="en-US" dirty="0" err="1">
                <a:solidFill>
                  <a:schemeClr val="bg1">
                    <a:lumMod val="95000"/>
                  </a:schemeClr>
                </a:solidFill>
                <a:latin typeface="Palatino Linotype" panose="02040502050505030304" pitchFamily="18" charset="0"/>
              </a:rPr>
              <a:t>Bengio</a:t>
            </a:r>
            <a:r>
              <a:rPr lang="en-US" dirty="0">
                <a:solidFill>
                  <a:schemeClr val="bg1">
                    <a:lumMod val="95000"/>
                  </a:schemeClr>
                </a:solidFill>
                <a:latin typeface="Palatino Linotype" panose="02040502050505030304" pitchFamily="18" charset="0"/>
              </a:rPr>
              <a:t> and </a:t>
            </a:r>
            <a:r>
              <a:rPr lang="en-US" dirty="0" err="1">
                <a:solidFill>
                  <a:schemeClr val="bg1">
                    <a:lumMod val="95000"/>
                  </a:schemeClr>
                </a:solidFill>
                <a:latin typeface="Palatino Linotype" panose="02040502050505030304" pitchFamily="18" charset="0"/>
              </a:rPr>
              <a:t>Haffner</a:t>
            </a:r>
            <a:endParaRPr lang="en-US" dirty="0">
              <a:solidFill>
                <a:schemeClr val="bg1">
                  <a:lumMod val="95000"/>
                </a:schemeClr>
              </a:solidFill>
              <a:latin typeface="Palatino Linotype" panose="02040502050505030304" pitchFamily="18" charset="0"/>
            </a:endParaRPr>
          </a:p>
        </p:txBody>
      </p:sp>
      <p:sp>
        <p:nvSpPr>
          <p:cNvPr id="32" name="TextBox 31">
            <a:extLst>
              <a:ext uri="{FF2B5EF4-FFF2-40B4-BE49-F238E27FC236}">
                <a16:creationId xmlns:a16="http://schemas.microsoft.com/office/drawing/2014/main" id="{903E6056-B115-A4BE-8D3B-C911779F03D9}"/>
              </a:ext>
            </a:extLst>
          </p:cNvPr>
          <p:cNvSpPr txBox="1"/>
          <p:nvPr/>
        </p:nvSpPr>
        <p:spPr>
          <a:xfrm rot="18518921">
            <a:off x="6135195"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1998</a:t>
            </a:r>
          </a:p>
        </p:txBody>
      </p:sp>
      <p:sp>
        <p:nvSpPr>
          <p:cNvPr id="33" name="TextBox 32">
            <a:extLst>
              <a:ext uri="{FF2B5EF4-FFF2-40B4-BE49-F238E27FC236}">
                <a16:creationId xmlns:a16="http://schemas.microsoft.com/office/drawing/2014/main" id="{8437B691-BA61-558F-7EA8-58E188A24D54}"/>
              </a:ext>
            </a:extLst>
          </p:cNvPr>
          <p:cNvSpPr txBox="1"/>
          <p:nvPr/>
        </p:nvSpPr>
        <p:spPr>
          <a:xfrm rot="18518921">
            <a:off x="6966209"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2006</a:t>
            </a:r>
          </a:p>
        </p:txBody>
      </p:sp>
      <p:sp>
        <p:nvSpPr>
          <p:cNvPr id="34" name="TextBox 33">
            <a:extLst>
              <a:ext uri="{FF2B5EF4-FFF2-40B4-BE49-F238E27FC236}">
                <a16:creationId xmlns:a16="http://schemas.microsoft.com/office/drawing/2014/main" id="{B1878F89-7AF0-F347-866F-1BB4B4DF19E9}"/>
              </a:ext>
            </a:extLst>
          </p:cNvPr>
          <p:cNvSpPr txBox="1"/>
          <p:nvPr/>
        </p:nvSpPr>
        <p:spPr>
          <a:xfrm rot="18518921">
            <a:off x="8781728"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2012</a:t>
            </a:r>
          </a:p>
        </p:txBody>
      </p:sp>
      <p:sp>
        <p:nvSpPr>
          <p:cNvPr id="35" name="TextBox 34">
            <a:extLst>
              <a:ext uri="{FF2B5EF4-FFF2-40B4-BE49-F238E27FC236}">
                <a16:creationId xmlns:a16="http://schemas.microsoft.com/office/drawing/2014/main" id="{E8FF24EA-ACC0-6578-3914-D5ED0E3F62A7}"/>
              </a:ext>
            </a:extLst>
          </p:cNvPr>
          <p:cNvSpPr txBox="1"/>
          <p:nvPr/>
        </p:nvSpPr>
        <p:spPr>
          <a:xfrm rot="18518921">
            <a:off x="8589604" y="2558981"/>
            <a:ext cx="3534471" cy="646331"/>
          </a:xfrm>
          <a:prstGeom prst="rect">
            <a:avLst/>
          </a:prstGeom>
          <a:noFill/>
        </p:spPr>
        <p:txBody>
          <a:bodyPr wrap="square" rtlCol="0">
            <a:spAutoFit/>
          </a:bodyPr>
          <a:lstStyle/>
          <a:p>
            <a:r>
              <a:rPr lang="en-US" dirty="0" err="1">
                <a:solidFill>
                  <a:schemeClr val="bg1">
                    <a:lumMod val="95000"/>
                  </a:schemeClr>
                </a:solidFill>
                <a:latin typeface="Palatino Linotype" panose="02040502050505030304" pitchFamily="18" charset="0"/>
              </a:rPr>
              <a:t>Alexnet</a:t>
            </a:r>
            <a:r>
              <a:rPr lang="en-US" dirty="0">
                <a:solidFill>
                  <a:schemeClr val="bg1">
                    <a:lumMod val="95000"/>
                  </a:schemeClr>
                </a:solidFill>
                <a:latin typeface="Palatino Linotype" panose="02040502050505030304" pitchFamily="18" charset="0"/>
              </a:rPr>
              <a:t>, </a:t>
            </a:r>
            <a:r>
              <a:rPr lang="en-US" dirty="0" err="1">
                <a:solidFill>
                  <a:schemeClr val="bg1">
                    <a:lumMod val="95000"/>
                  </a:schemeClr>
                </a:solidFill>
                <a:latin typeface="Palatino Linotype" panose="02040502050505030304" pitchFamily="18" charset="0"/>
              </a:rPr>
              <a:t>LeCun</a:t>
            </a:r>
            <a:r>
              <a:rPr lang="en-US" dirty="0">
                <a:solidFill>
                  <a:schemeClr val="bg1">
                    <a:lumMod val="95000"/>
                  </a:schemeClr>
                </a:solidFill>
                <a:latin typeface="Palatino Linotype" panose="02040502050505030304" pitchFamily="18" charset="0"/>
              </a:rPr>
              <a:t>, </a:t>
            </a:r>
            <a:r>
              <a:rPr lang="en-US" dirty="0" err="1">
                <a:solidFill>
                  <a:schemeClr val="bg1">
                    <a:lumMod val="95000"/>
                  </a:schemeClr>
                </a:solidFill>
                <a:latin typeface="Palatino Linotype" panose="02040502050505030304" pitchFamily="18" charset="0"/>
              </a:rPr>
              <a:t>Bottou</a:t>
            </a:r>
            <a:r>
              <a:rPr lang="en-US" dirty="0">
                <a:solidFill>
                  <a:schemeClr val="bg1">
                    <a:lumMod val="95000"/>
                  </a:schemeClr>
                </a:solidFill>
                <a:latin typeface="Palatino Linotype" panose="02040502050505030304" pitchFamily="18" charset="0"/>
              </a:rPr>
              <a:t>, </a:t>
            </a:r>
            <a:r>
              <a:rPr lang="en-US" dirty="0" err="1">
                <a:solidFill>
                  <a:schemeClr val="bg1">
                    <a:lumMod val="95000"/>
                  </a:schemeClr>
                </a:solidFill>
                <a:latin typeface="Palatino Linotype" panose="02040502050505030304" pitchFamily="18" charset="0"/>
              </a:rPr>
              <a:t>Bengio</a:t>
            </a:r>
            <a:r>
              <a:rPr lang="en-US" dirty="0">
                <a:solidFill>
                  <a:schemeClr val="bg1">
                    <a:lumMod val="95000"/>
                  </a:schemeClr>
                </a:solidFill>
                <a:latin typeface="Palatino Linotype" panose="02040502050505030304" pitchFamily="18" charset="0"/>
              </a:rPr>
              <a:t> and </a:t>
            </a:r>
            <a:r>
              <a:rPr lang="en-US" dirty="0" err="1">
                <a:solidFill>
                  <a:schemeClr val="bg1">
                    <a:lumMod val="95000"/>
                  </a:schemeClr>
                </a:solidFill>
                <a:latin typeface="Palatino Linotype" panose="02040502050505030304" pitchFamily="18" charset="0"/>
              </a:rPr>
              <a:t>Haffner</a:t>
            </a:r>
            <a:endParaRPr lang="en-US" dirty="0">
              <a:solidFill>
                <a:schemeClr val="bg1">
                  <a:lumMod val="95000"/>
                </a:schemeClr>
              </a:solidFill>
              <a:latin typeface="Palatino Linotype" panose="02040502050505030304" pitchFamily="18" charset="0"/>
            </a:endParaRPr>
          </a:p>
        </p:txBody>
      </p:sp>
      <p:sp>
        <p:nvSpPr>
          <p:cNvPr id="36" name="TextBox 35">
            <a:extLst>
              <a:ext uri="{FF2B5EF4-FFF2-40B4-BE49-F238E27FC236}">
                <a16:creationId xmlns:a16="http://schemas.microsoft.com/office/drawing/2014/main" id="{6499ED5C-3E1C-A460-D8F4-3A8E32F39EF9}"/>
              </a:ext>
            </a:extLst>
          </p:cNvPr>
          <p:cNvSpPr txBox="1"/>
          <p:nvPr/>
        </p:nvSpPr>
        <p:spPr>
          <a:xfrm rot="18518921">
            <a:off x="10596473" y="5105686"/>
            <a:ext cx="739638" cy="646331"/>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today</a:t>
            </a:r>
          </a:p>
        </p:txBody>
      </p:sp>
      <p:sp>
        <p:nvSpPr>
          <p:cNvPr id="37" name="TextBox 36">
            <a:extLst>
              <a:ext uri="{FF2B5EF4-FFF2-40B4-BE49-F238E27FC236}">
                <a16:creationId xmlns:a16="http://schemas.microsoft.com/office/drawing/2014/main" id="{7F23C8A6-793B-0D6B-EB43-39D9FB328C0C}"/>
              </a:ext>
            </a:extLst>
          </p:cNvPr>
          <p:cNvSpPr txBox="1"/>
          <p:nvPr/>
        </p:nvSpPr>
        <p:spPr>
          <a:xfrm rot="18518921">
            <a:off x="10616319" y="3416572"/>
            <a:ext cx="1914494"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GO, </a:t>
            </a:r>
            <a:r>
              <a:rPr lang="en-US" dirty="0" err="1">
                <a:solidFill>
                  <a:schemeClr val="bg1">
                    <a:lumMod val="95000"/>
                  </a:schemeClr>
                </a:solidFill>
                <a:latin typeface="Palatino Linotype" panose="02040502050505030304" pitchFamily="18" charset="0"/>
              </a:rPr>
              <a:t>Deepmind</a:t>
            </a:r>
            <a:endParaRPr lang="en-US" dirty="0">
              <a:solidFill>
                <a:schemeClr val="bg1">
                  <a:lumMod val="95000"/>
                </a:schemeClr>
              </a:solidFill>
              <a:latin typeface="Palatino Linotype" panose="02040502050505030304" pitchFamily="18" charset="0"/>
            </a:endParaRPr>
          </a:p>
        </p:txBody>
      </p:sp>
      <p:sp>
        <p:nvSpPr>
          <p:cNvPr id="38" name="TextBox 37">
            <a:extLst>
              <a:ext uri="{FF2B5EF4-FFF2-40B4-BE49-F238E27FC236}">
                <a16:creationId xmlns:a16="http://schemas.microsoft.com/office/drawing/2014/main" id="{03A0ADB9-8E61-8DEC-902C-3156E504754A}"/>
              </a:ext>
            </a:extLst>
          </p:cNvPr>
          <p:cNvSpPr txBox="1"/>
          <p:nvPr/>
        </p:nvSpPr>
        <p:spPr>
          <a:xfrm rot="18518921">
            <a:off x="7918426"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2009</a:t>
            </a:r>
          </a:p>
        </p:txBody>
      </p:sp>
      <p:sp>
        <p:nvSpPr>
          <p:cNvPr id="39" name="TextBox 38">
            <a:extLst>
              <a:ext uri="{FF2B5EF4-FFF2-40B4-BE49-F238E27FC236}">
                <a16:creationId xmlns:a16="http://schemas.microsoft.com/office/drawing/2014/main" id="{58F24567-838D-9E37-A322-767FAAFBF3FE}"/>
              </a:ext>
            </a:extLst>
          </p:cNvPr>
          <p:cNvSpPr txBox="1"/>
          <p:nvPr/>
        </p:nvSpPr>
        <p:spPr>
          <a:xfrm rot="18518921">
            <a:off x="7650856" y="2783979"/>
            <a:ext cx="3534471" cy="369332"/>
          </a:xfrm>
          <a:prstGeom prst="rect">
            <a:avLst/>
          </a:prstGeom>
          <a:noFill/>
        </p:spPr>
        <p:txBody>
          <a:bodyPr wrap="square" rtlCol="0">
            <a:spAutoFit/>
          </a:bodyPr>
          <a:lstStyle/>
          <a:p>
            <a:r>
              <a:rPr lang="en-US" dirty="0" err="1">
                <a:solidFill>
                  <a:schemeClr val="bg1">
                    <a:lumMod val="95000"/>
                  </a:schemeClr>
                </a:solidFill>
                <a:latin typeface="Palatino Linotype" panose="02040502050505030304" pitchFamily="18" charset="0"/>
              </a:rPr>
              <a:t>Imagenet</a:t>
            </a:r>
            <a:r>
              <a:rPr lang="en-US" dirty="0">
                <a:solidFill>
                  <a:schemeClr val="bg1">
                    <a:lumMod val="95000"/>
                  </a:schemeClr>
                </a:solidFill>
                <a:latin typeface="Palatino Linotype" panose="02040502050505030304" pitchFamily="18" charset="0"/>
              </a:rPr>
              <a:t>, Deng et al.</a:t>
            </a:r>
          </a:p>
        </p:txBody>
      </p:sp>
      <p:sp>
        <p:nvSpPr>
          <p:cNvPr id="40" name="Oval 39">
            <a:extLst>
              <a:ext uri="{FF2B5EF4-FFF2-40B4-BE49-F238E27FC236}">
                <a16:creationId xmlns:a16="http://schemas.microsoft.com/office/drawing/2014/main" id="{19805AFC-F383-5341-9247-0CF925CDC0F9}"/>
              </a:ext>
            </a:extLst>
          </p:cNvPr>
          <p:cNvSpPr/>
          <p:nvPr/>
        </p:nvSpPr>
        <p:spPr>
          <a:xfrm>
            <a:off x="6442517"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1" name="Oval 40">
            <a:extLst>
              <a:ext uri="{FF2B5EF4-FFF2-40B4-BE49-F238E27FC236}">
                <a16:creationId xmlns:a16="http://schemas.microsoft.com/office/drawing/2014/main" id="{22DEE1D7-AA9B-8D7D-B7B4-2FAD967C6832}"/>
              </a:ext>
            </a:extLst>
          </p:cNvPr>
          <p:cNvSpPr/>
          <p:nvPr/>
        </p:nvSpPr>
        <p:spPr>
          <a:xfrm>
            <a:off x="7336150"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2" name="Oval 41">
            <a:extLst>
              <a:ext uri="{FF2B5EF4-FFF2-40B4-BE49-F238E27FC236}">
                <a16:creationId xmlns:a16="http://schemas.microsoft.com/office/drawing/2014/main" id="{60711723-CC2F-E021-E9B8-A66B22EA6226}"/>
              </a:ext>
            </a:extLst>
          </p:cNvPr>
          <p:cNvSpPr/>
          <p:nvPr/>
        </p:nvSpPr>
        <p:spPr>
          <a:xfrm>
            <a:off x="8229783"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3" name="Oval 42">
            <a:extLst>
              <a:ext uri="{FF2B5EF4-FFF2-40B4-BE49-F238E27FC236}">
                <a16:creationId xmlns:a16="http://schemas.microsoft.com/office/drawing/2014/main" id="{8D1E1772-E1BC-2E2D-48B9-9178772D5270}"/>
              </a:ext>
            </a:extLst>
          </p:cNvPr>
          <p:cNvSpPr/>
          <p:nvPr/>
        </p:nvSpPr>
        <p:spPr>
          <a:xfrm>
            <a:off x="9123416"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44" name="Straight Connector 43">
            <a:extLst>
              <a:ext uri="{FF2B5EF4-FFF2-40B4-BE49-F238E27FC236}">
                <a16:creationId xmlns:a16="http://schemas.microsoft.com/office/drawing/2014/main" id="{CC0FACA4-F6BC-C8B7-F61B-751EDF63886E}"/>
              </a:ext>
            </a:extLst>
          </p:cNvPr>
          <p:cNvCxnSpPr>
            <a:stCxn id="10" idx="6"/>
            <a:endCxn id="40" idx="2"/>
          </p:cNvCxnSpPr>
          <p:nvPr/>
        </p:nvCxnSpPr>
        <p:spPr>
          <a:xfrm>
            <a:off x="5935383"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88EBA02-2815-2389-4BBB-AFCFEFA2FD95}"/>
              </a:ext>
            </a:extLst>
          </p:cNvPr>
          <p:cNvCxnSpPr>
            <a:stCxn id="40" idx="6"/>
            <a:endCxn id="41" idx="2"/>
          </p:cNvCxnSpPr>
          <p:nvPr/>
        </p:nvCxnSpPr>
        <p:spPr>
          <a:xfrm>
            <a:off x="6829016"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122FED-E7C3-8043-78FB-C21C36973E6F}"/>
              </a:ext>
            </a:extLst>
          </p:cNvPr>
          <p:cNvCxnSpPr>
            <a:stCxn id="41" idx="6"/>
            <a:endCxn id="42" idx="2"/>
          </p:cNvCxnSpPr>
          <p:nvPr/>
        </p:nvCxnSpPr>
        <p:spPr>
          <a:xfrm>
            <a:off x="7722649"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C97E5E-0627-B1C0-24FB-CD5757347ACB}"/>
              </a:ext>
            </a:extLst>
          </p:cNvPr>
          <p:cNvCxnSpPr>
            <a:stCxn id="42" idx="6"/>
            <a:endCxn id="43" idx="2"/>
          </p:cNvCxnSpPr>
          <p:nvPr/>
        </p:nvCxnSpPr>
        <p:spPr>
          <a:xfrm>
            <a:off x="8616282"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C855572-E781-A9D7-EA9B-F667B6137771}"/>
              </a:ext>
            </a:extLst>
          </p:cNvPr>
          <p:cNvSpPr/>
          <p:nvPr/>
        </p:nvSpPr>
        <p:spPr>
          <a:xfrm>
            <a:off x="10910678"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9" name="Oval 48">
            <a:extLst>
              <a:ext uri="{FF2B5EF4-FFF2-40B4-BE49-F238E27FC236}">
                <a16:creationId xmlns:a16="http://schemas.microsoft.com/office/drawing/2014/main" id="{DE89712E-B017-0905-7292-B956FB3B426A}"/>
              </a:ext>
            </a:extLst>
          </p:cNvPr>
          <p:cNvSpPr/>
          <p:nvPr/>
        </p:nvSpPr>
        <p:spPr>
          <a:xfrm>
            <a:off x="10017049"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50" name="Straight Connector 49">
            <a:extLst>
              <a:ext uri="{FF2B5EF4-FFF2-40B4-BE49-F238E27FC236}">
                <a16:creationId xmlns:a16="http://schemas.microsoft.com/office/drawing/2014/main" id="{24AD9123-01DA-23BF-85DE-D375C1F16C1C}"/>
              </a:ext>
            </a:extLst>
          </p:cNvPr>
          <p:cNvCxnSpPr>
            <a:stCxn id="43" idx="6"/>
            <a:endCxn id="49" idx="2"/>
          </p:cNvCxnSpPr>
          <p:nvPr/>
        </p:nvCxnSpPr>
        <p:spPr>
          <a:xfrm>
            <a:off x="9509915"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22E27FE-49D8-1C9C-7AFE-A147175E685B}"/>
              </a:ext>
            </a:extLst>
          </p:cNvPr>
          <p:cNvCxnSpPr>
            <a:stCxn id="49" idx="6"/>
            <a:endCxn id="48" idx="2"/>
          </p:cNvCxnSpPr>
          <p:nvPr/>
        </p:nvCxnSpPr>
        <p:spPr>
          <a:xfrm>
            <a:off x="10403548" y="4805151"/>
            <a:ext cx="50713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02AFA0B-1980-8EB2-329D-75B32329EA8C}"/>
              </a:ext>
            </a:extLst>
          </p:cNvPr>
          <p:cNvSpPr txBox="1"/>
          <p:nvPr/>
        </p:nvSpPr>
        <p:spPr>
          <a:xfrm rot="18518921">
            <a:off x="6728815" y="2567238"/>
            <a:ext cx="3734837" cy="646331"/>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Deep Learning, Hinton, </a:t>
            </a:r>
            <a:r>
              <a:rPr lang="en-US" dirty="0" err="1">
                <a:solidFill>
                  <a:schemeClr val="bg1">
                    <a:lumMod val="95000"/>
                  </a:schemeClr>
                </a:solidFill>
                <a:latin typeface="Palatino Linotype" panose="02040502050505030304" pitchFamily="18" charset="0"/>
              </a:rPr>
              <a:t>Osindero</a:t>
            </a:r>
            <a:r>
              <a:rPr lang="en-US" dirty="0">
                <a:solidFill>
                  <a:schemeClr val="bg1">
                    <a:lumMod val="95000"/>
                  </a:schemeClr>
                </a:solidFill>
                <a:latin typeface="Palatino Linotype" panose="02040502050505030304" pitchFamily="18" charset="0"/>
              </a:rPr>
              <a:t>, Teh</a:t>
            </a:r>
          </a:p>
        </p:txBody>
      </p:sp>
      <p:sp>
        <p:nvSpPr>
          <p:cNvPr id="53" name="TextBox 52">
            <a:extLst>
              <a:ext uri="{FF2B5EF4-FFF2-40B4-BE49-F238E27FC236}">
                <a16:creationId xmlns:a16="http://schemas.microsoft.com/office/drawing/2014/main" id="{5935C0C0-555B-4A94-8B02-40FC7953E1DD}"/>
              </a:ext>
            </a:extLst>
          </p:cNvPr>
          <p:cNvSpPr txBox="1"/>
          <p:nvPr/>
        </p:nvSpPr>
        <p:spPr>
          <a:xfrm rot="18518921">
            <a:off x="9387928" y="2783979"/>
            <a:ext cx="3534471" cy="369332"/>
          </a:xfrm>
          <a:prstGeom prst="rect">
            <a:avLst/>
          </a:prstGeom>
          <a:noFill/>
        </p:spPr>
        <p:txBody>
          <a:bodyPr wrap="square" rtlCol="0">
            <a:spAutoFit/>
          </a:bodyPr>
          <a:lstStyle/>
          <a:p>
            <a:r>
              <a:rPr lang="en-US" dirty="0" err="1">
                <a:solidFill>
                  <a:schemeClr val="bg1">
                    <a:lumMod val="95000"/>
                  </a:schemeClr>
                </a:solidFill>
                <a:latin typeface="Palatino Linotype" panose="02040502050505030304" pitchFamily="18" charset="0"/>
              </a:rPr>
              <a:t>Resnet</a:t>
            </a:r>
            <a:r>
              <a:rPr lang="en-US" dirty="0">
                <a:solidFill>
                  <a:schemeClr val="bg1">
                    <a:lumMod val="95000"/>
                  </a:schemeClr>
                </a:solidFill>
                <a:latin typeface="Palatino Linotype" panose="02040502050505030304" pitchFamily="18" charset="0"/>
              </a:rPr>
              <a:t> (154 layers), MSRA</a:t>
            </a:r>
          </a:p>
        </p:txBody>
      </p:sp>
      <p:sp>
        <p:nvSpPr>
          <p:cNvPr id="54" name="TextBox 53">
            <a:extLst>
              <a:ext uri="{FF2B5EF4-FFF2-40B4-BE49-F238E27FC236}">
                <a16:creationId xmlns:a16="http://schemas.microsoft.com/office/drawing/2014/main" id="{E1C3B709-DE9C-C62D-96F7-0CB0B38DE13A}"/>
              </a:ext>
            </a:extLst>
          </p:cNvPr>
          <p:cNvSpPr txBox="1"/>
          <p:nvPr/>
        </p:nvSpPr>
        <p:spPr>
          <a:xfrm rot="18518921">
            <a:off x="9690561" y="5212185"/>
            <a:ext cx="65769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2015</a:t>
            </a:r>
          </a:p>
        </p:txBody>
      </p:sp>
    </p:spTree>
    <p:extLst>
      <p:ext uri="{BB962C8B-B14F-4D97-AF65-F5344CB8AC3E}">
        <p14:creationId xmlns:p14="http://schemas.microsoft.com/office/powerpoint/2010/main" val="81473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DC1-8344-89EB-ADE6-99D548BE28D0}"/>
              </a:ext>
            </a:extLst>
          </p:cNvPr>
          <p:cNvSpPr>
            <a:spLocks noGrp="1"/>
          </p:cNvSpPr>
          <p:nvPr>
            <p:ph type="title"/>
          </p:nvPr>
        </p:nvSpPr>
        <p:spPr/>
        <p:txBody>
          <a:bodyPr/>
          <a:lstStyle/>
          <a:p>
            <a:r>
              <a:rPr lang="en-NL" dirty="0"/>
              <a:t>The perceptron</a:t>
            </a:r>
          </a:p>
        </p:txBody>
      </p:sp>
      <p:sp>
        <p:nvSpPr>
          <p:cNvPr id="3" name="Content Placeholder 2">
            <a:extLst>
              <a:ext uri="{FF2B5EF4-FFF2-40B4-BE49-F238E27FC236}">
                <a16:creationId xmlns:a16="http://schemas.microsoft.com/office/drawing/2014/main" id="{9A67C033-5C98-01B5-6CFC-D7F4F824BE30}"/>
              </a:ext>
            </a:extLst>
          </p:cNvPr>
          <p:cNvSpPr>
            <a:spLocks noGrp="1"/>
          </p:cNvSpPr>
          <p:nvPr>
            <p:ph idx="1"/>
          </p:nvPr>
        </p:nvSpPr>
        <p:spPr/>
        <p:txBody>
          <a:bodyPr/>
          <a:lstStyle/>
          <a:p>
            <a:pPr marL="0" indent="0">
              <a:buNone/>
            </a:pPr>
            <a:r>
              <a:rPr lang="en-US" sz="2400" dirty="0">
                <a:latin typeface="+mj-lt"/>
              </a:rPr>
              <a:t>Single layer perceptron for binary classification.</a:t>
            </a:r>
          </a:p>
          <a:p>
            <a:pPr marL="457200" indent="-457200">
              <a:buFont typeface="Arial" panose="020B0604020202020204" pitchFamily="34" charset="0"/>
              <a:buChar char="•"/>
            </a:pPr>
            <a:r>
              <a:rPr lang="en-US" sz="2400" dirty="0">
                <a:latin typeface="+mj-lt"/>
              </a:rPr>
              <a:t>One weight </a:t>
            </a:r>
            <a:r>
              <a:rPr lang="en-US" sz="2400" i="1" dirty="0" err="1">
                <a:latin typeface="+mj-lt"/>
              </a:rPr>
              <a:t>w</a:t>
            </a:r>
            <a:r>
              <a:rPr lang="en-US" sz="2400" i="1" baseline="-25000" dirty="0" err="1">
                <a:latin typeface="+mj-lt"/>
              </a:rPr>
              <a:t>i</a:t>
            </a:r>
            <a:r>
              <a:rPr lang="en-US" sz="2400" i="1" dirty="0">
                <a:latin typeface="+mj-lt"/>
              </a:rPr>
              <a:t> </a:t>
            </a:r>
            <a:r>
              <a:rPr lang="en-US" sz="2400" dirty="0">
                <a:latin typeface="+mj-lt"/>
              </a:rPr>
              <a:t>per input </a:t>
            </a:r>
            <a:r>
              <a:rPr lang="en-US" sz="2400" i="1" dirty="0">
                <a:latin typeface="+mj-lt"/>
              </a:rPr>
              <a:t>x</a:t>
            </a:r>
            <a:r>
              <a:rPr lang="en-US" sz="2400" i="1" baseline="-25000" dirty="0">
                <a:latin typeface="+mj-lt"/>
              </a:rPr>
              <a:t>i</a:t>
            </a:r>
            <a:r>
              <a:rPr lang="en-US" sz="2400" dirty="0">
                <a:latin typeface="+mj-lt"/>
              </a:rPr>
              <a:t> </a:t>
            </a:r>
          </a:p>
          <a:p>
            <a:pPr marL="457200" indent="-457200">
              <a:buFont typeface="Arial" panose="020B0604020202020204" pitchFamily="34" charset="0"/>
              <a:buChar char="•"/>
            </a:pPr>
            <a:r>
              <a:rPr lang="en-US" sz="2400" dirty="0">
                <a:latin typeface="+mj-lt"/>
              </a:rPr>
              <a:t>Multiple each input with its weight, sum, and add bias</a:t>
            </a:r>
          </a:p>
          <a:p>
            <a:pPr marL="457200" indent="-457200">
              <a:buFont typeface="Arial" panose="020B0604020202020204" pitchFamily="34" charset="0"/>
              <a:buChar char="•"/>
            </a:pPr>
            <a:r>
              <a:rPr lang="en-US" sz="2400" dirty="0">
                <a:latin typeface="+mj-lt"/>
              </a:rPr>
              <a:t>If result larger than threshold, return 1, otherwise return 0</a:t>
            </a:r>
          </a:p>
          <a:p>
            <a:endParaRPr lang="en-NL" dirty="0"/>
          </a:p>
          <a:p>
            <a:endParaRPr lang="en-NL" dirty="0"/>
          </a:p>
        </p:txBody>
      </p:sp>
      <p:pic>
        <p:nvPicPr>
          <p:cNvPr id="4" name="Picture 2" descr="http://cse-wiki.unl.edu/wiki/images/0/0f/Perceptron.jpg">
            <a:extLst>
              <a:ext uri="{FF2B5EF4-FFF2-40B4-BE49-F238E27FC236}">
                <a16:creationId xmlns:a16="http://schemas.microsoft.com/office/drawing/2014/main" id="{D6D7E84C-0D99-1085-05E0-7FD284B7D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224" y="3924436"/>
            <a:ext cx="8103552" cy="244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371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E7BB-72D3-E01F-58AC-63531C1A4E14}"/>
              </a:ext>
            </a:extLst>
          </p:cNvPr>
          <p:cNvSpPr>
            <a:spLocks noGrp="1"/>
          </p:cNvSpPr>
          <p:nvPr>
            <p:ph type="title"/>
          </p:nvPr>
        </p:nvSpPr>
        <p:spPr/>
        <p:txBody>
          <a:bodyPr/>
          <a:lstStyle/>
          <a:p>
            <a:r>
              <a:rPr lang="en-NL" dirty="0"/>
              <a:t>Training the perceptron</a:t>
            </a:r>
          </a:p>
        </p:txBody>
      </p:sp>
      <p:pic>
        <p:nvPicPr>
          <p:cNvPr id="4" name="Picture 2" descr="p_N20">
            <a:extLst>
              <a:ext uri="{FF2B5EF4-FFF2-40B4-BE49-F238E27FC236}">
                <a16:creationId xmlns:a16="http://schemas.microsoft.com/office/drawing/2014/main" id="{CE2331E6-213D-7ED2-5B45-8FB8AED146E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35478" y="2130303"/>
            <a:ext cx="3655679" cy="35993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2BF9D47-07D3-ED6D-5D1B-C4E9621A0B34}"/>
                  </a:ext>
                </a:extLst>
              </p:cNvPr>
              <p:cNvGraphicFramePr>
                <a:graphicFrameLocks noGrp="1"/>
              </p:cNvGraphicFramePr>
              <p:nvPr>
                <p:extLst>
                  <p:ext uri="{D42A27DB-BD31-4B8C-83A1-F6EECF244321}">
                    <p14:modId xmlns:p14="http://schemas.microsoft.com/office/powerpoint/2010/main" val="3838908859"/>
                  </p:ext>
                </p:extLst>
              </p:nvPr>
            </p:nvGraphicFramePr>
            <p:xfrm>
              <a:off x="414954" y="2632020"/>
              <a:ext cx="7574014" cy="2616264"/>
            </p:xfrm>
            <a:graphic>
              <a:graphicData uri="http://schemas.openxmlformats.org/drawingml/2006/table">
                <a:tbl>
                  <a:tblPr firstRow="1" bandRow="1">
                    <a:tableStyleId>{9D7B26C5-4107-4FEC-AEDC-1716B250A1EF}</a:tableStyleId>
                  </a:tblPr>
                  <a:tblGrid>
                    <a:gridCol w="3781660">
                      <a:extLst>
                        <a:ext uri="{9D8B030D-6E8A-4147-A177-3AD203B41FA5}">
                          <a16:colId xmlns:a16="http://schemas.microsoft.com/office/drawing/2014/main" val="1412912815"/>
                        </a:ext>
                      </a:extLst>
                    </a:gridCol>
                    <a:gridCol w="3792354">
                      <a:extLst>
                        <a:ext uri="{9D8B030D-6E8A-4147-A177-3AD203B41FA5}">
                          <a16:colId xmlns:a16="http://schemas.microsoft.com/office/drawing/2014/main" val="802333294"/>
                        </a:ext>
                      </a:extLst>
                    </a:gridCol>
                  </a:tblGrid>
                  <a:tr h="370840">
                    <a:tc>
                      <a:txBody>
                        <a:bodyPr/>
                        <a:lstStyle/>
                        <a:p>
                          <a:r>
                            <a:rPr lang="en-US" dirty="0">
                              <a:latin typeface="Palatino Linotype" panose="02040502050505030304" pitchFamily="18" charset="0"/>
                            </a:rPr>
                            <a:t>Perceptron</a:t>
                          </a:r>
                          <a:r>
                            <a:rPr lang="en-US" baseline="0" dirty="0">
                              <a:latin typeface="Palatino Linotype" panose="02040502050505030304" pitchFamily="18" charset="0"/>
                            </a:rPr>
                            <a:t> learning algorithm</a:t>
                          </a:r>
                          <a:endParaRPr lang="en-US" dirty="0">
                            <a:latin typeface="Palatino Linotype" panose="02040502050505030304" pitchFamily="18" charset="0"/>
                          </a:endParaRPr>
                        </a:p>
                      </a:txBody>
                      <a:tcPr/>
                    </a:tc>
                    <a:tc>
                      <a:txBody>
                        <a:bodyPr/>
                        <a:lstStyle/>
                        <a:p>
                          <a:r>
                            <a:rPr lang="en-US" dirty="0">
                              <a:latin typeface="Palatino Linotype" panose="02040502050505030304" pitchFamily="18" charset="0"/>
                            </a:rPr>
                            <a:t>Comments</a:t>
                          </a:r>
                        </a:p>
                      </a:txBody>
                      <a:tcPr/>
                    </a:tc>
                    <a:extLst>
                      <a:ext uri="{0D108BD9-81ED-4DB2-BD59-A6C34878D82A}">
                        <a16:rowId xmlns:a16="http://schemas.microsoft.com/office/drawing/2014/main" val="3694574271"/>
                      </a:ext>
                    </a:extLst>
                  </a:tr>
                  <a:tr h="370840">
                    <a:tc>
                      <a:txBody>
                        <a:bodyPr/>
                        <a:lstStyle/>
                        <a:p>
                          <a:pPr algn="l"/>
                          <a:r>
                            <a:rPr lang="en-US" dirty="0">
                              <a:latin typeface="Palatino Linotype" panose="02040502050505030304" pitchFamily="18" charset="0"/>
                            </a:rPr>
                            <a:t>1. Set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𝑤</m:t>
                                  </m:r>
                                </m:e>
                                <m:sub>
                                  <m:r>
                                    <m:rPr>
                                      <m:sty m:val="p"/>
                                    </m:rPr>
                                    <a:rPr lang="en-US" b="0" i="0" smtClean="0">
                                      <a:latin typeface="Cambria Math" panose="02040503050406030204" pitchFamily="18" charset="0"/>
                                    </a:rPr>
                                    <m:t>j</m:t>
                                  </m:r>
                                </m:sub>
                              </m:sSub>
                              <m:r>
                                <a:rPr lang="en-US" smtClean="0">
                                  <a:latin typeface="Cambria Math" panose="02040503050406030204" pitchFamily="18" charset="0"/>
                                </a:rPr>
                                <m:t>←</m:t>
                              </m:r>
                              <m:r>
                                <m:rPr>
                                  <m:sty m:val="p"/>
                                </m:rPr>
                                <a:rPr lang="en-US" smtClean="0">
                                  <a:latin typeface="Cambria Math" panose="02040503050406030204" pitchFamily="18" charset="0"/>
                                </a:rPr>
                                <m:t>random</m:t>
                              </m:r>
                            </m:oMath>
                          </a14:m>
                          <a:endParaRPr lang="en-US" i="0" dirty="0">
                            <a:latin typeface="Palatino Linotype" panose="02040502050505030304" pitchFamily="18" charset="0"/>
                          </a:endParaRPr>
                        </a:p>
                      </a:txBody>
                      <a:tcPr/>
                    </a:tc>
                    <a:tc>
                      <a:txBody>
                        <a:bodyPr/>
                        <a:lstStyle/>
                        <a:p>
                          <a:pPr algn="l"/>
                          <a:endParaRPr lang="en-US" i="0" dirty="0">
                            <a:latin typeface="Palatino Linotype" panose="02040502050505030304" pitchFamily="18" charset="0"/>
                          </a:endParaRPr>
                        </a:p>
                      </a:txBody>
                      <a:tcPr/>
                    </a:tc>
                    <a:extLst>
                      <a:ext uri="{0D108BD9-81ED-4DB2-BD59-A6C34878D82A}">
                        <a16:rowId xmlns:a16="http://schemas.microsoft.com/office/drawing/2014/main" val="544701845"/>
                      </a:ext>
                    </a:extLst>
                  </a:tr>
                  <a:tr h="370840">
                    <a:tc>
                      <a:txBody>
                        <a:bodyPr/>
                        <a:lstStyle/>
                        <a:p>
                          <a:pPr algn="l"/>
                          <a:r>
                            <a:rPr lang="en-US" dirty="0">
                              <a:latin typeface="Palatino Linotype" panose="02040502050505030304" pitchFamily="18" charset="0"/>
                            </a:rPr>
                            <a:t>2. Sample new </a:t>
                          </a:r>
                          <a14:m>
                            <m:oMath xmlns:m="http://schemas.openxmlformats.org/officeDocument/2006/math">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a:latin typeface="Cambria Math" panose="02040503050406030204" pitchFamily="18" charset="0"/>
                                    </a:rPr>
                                    <m:t>𝑖</m:t>
                                  </m:r>
                                </m:sub>
                              </m:sSub>
                              <m:r>
                                <a:rPr lang="en-US" smtClean="0">
                                  <a:latin typeface="Cambria Math" panose="02040503050406030204" pitchFamily="18" charset="0"/>
                                </a:rPr>
                                <m:t>, </m:t>
                              </m:r>
                              <m:sSub>
                                <m:sSubPr>
                                  <m:ctrlPr>
                                    <a:rPr lang="en-US" i="1" smtClean="0">
                                      <a:latin typeface="Cambria Math" panose="02040503050406030204" pitchFamily="18" charset="0"/>
                                    </a:rPr>
                                  </m:ctrlPr>
                                </m:sSubPr>
                                <m:e>
                                  <m:r>
                                    <a:rPr lang="en-US" smtClean="0">
                                      <a:latin typeface="Cambria Math" panose="02040503050406030204" pitchFamily="18" charset="0"/>
                                    </a:rPr>
                                    <m:t>𝑙</m:t>
                                  </m:r>
                                </m:e>
                                <m:sub>
                                  <m:r>
                                    <a:rPr lang="en-US" smtClean="0">
                                      <a:latin typeface="Cambria Math" panose="02040503050406030204" pitchFamily="18" charset="0"/>
                                    </a:rPr>
                                    <m:t>𝑖</m:t>
                                  </m:r>
                                </m:sub>
                              </m:sSub>
                              <m:r>
                                <a:rPr lang="en-US" smtClean="0">
                                  <a:latin typeface="Cambria Math" panose="02040503050406030204" pitchFamily="18" charset="0"/>
                                </a:rPr>
                                <m:t>)</m:t>
                              </m:r>
                            </m:oMath>
                          </a14:m>
                          <a:endParaRPr lang="en-US" dirty="0">
                            <a:latin typeface="Palatino Linotype" panose="02040502050505030304" pitchFamily="18" charset="0"/>
                          </a:endParaRPr>
                        </a:p>
                      </a:txBody>
                      <a:tcPr/>
                    </a:tc>
                    <a:tc>
                      <a:txBody>
                        <a:bodyPr/>
                        <a:lstStyle/>
                        <a:p>
                          <a:pPr algn="l"/>
                          <a:r>
                            <a:rPr lang="en-US" dirty="0">
                              <a:latin typeface="Palatino Linotype" panose="02040502050505030304" pitchFamily="18" charset="0"/>
                            </a:rPr>
                            <a:t>New train</a:t>
                          </a:r>
                          <a:r>
                            <a:rPr lang="en-US" baseline="0" dirty="0">
                              <a:latin typeface="Palatino Linotype" panose="02040502050505030304" pitchFamily="18" charset="0"/>
                            </a:rPr>
                            <a:t> image, label</a:t>
                          </a:r>
                          <a:endParaRPr lang="en-US" dirty="0">
                            <a:latin typeface="Palatino Linotype" panose="02040502050505030304" pitchFamily="18" charset="0"/>
                          </a:endParaRPr>
                        </a:p>
                      </a:txBody>
                      <a:tcPr/>
                    </a:tc>
                    <a:extLst>
                      <a:ext uri="{0D108BD9-81ED-4DB2-BD59-A6C34878D82A}">
                        <a16:rowId xmlns:a16="http://schemas.microsoft.com/office/drawing/2014/main" val="2062360601"/>
                      </a:ext>
                    </a:extLst>
                  </a:tr>
                  <a:tr h="370840">
                    <a:tc>
                      <a:txBody>
                        <a:bodyPr/>
                        <a:lstStyle/>
                        <a:p>
                          <a:pPr algn="l"/>
                          <a:r>
                            <a:rPr lang="en-US" dirty="0">
                              <a:latin typeface="Palatino Linotype" panose="02040502050505030304" pitchFamily="18" charset="0"/>
                            </a:rPr>
                            <a:t>3. Compute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𝑦</m:t>
                                  </m:r>
                                </m:e>
                                <m:sub>
                                  <m:r>
                                    <a:rPr lang="en-US">
                                      <a:latin typeface="Cambria Math" panose="02040503050406030204" pitchFamily="18" charset="0"/>
                                    </a:rPr>
                                    <m:t>𝑖</m:t>
                                  </m:r>
                                </m:sub>
                              </m:sSub>
                              <m:r>
                                <a:rPr lang="en-US"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𝑤</m:t>
                                      </m:r>
                                    </m:e>
                                    <m:sub>
                                      <m:r>
                                        <a:rPr lang="en-US"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𝑖</m:t>
                                      </m:r>
                                    </m:sub>
                                  </m:sSub>
                                  <m:r>
                                    <a:rPr lang="en-US" b="0" i="1" smtClean="0">
                                      <a:latin typeface="Cambria Math" panose="02040503050406030204" pitchFamily="18" charset="0"/>
                                    </a:rPr>
                                    <m:t>&gt;0</m:t>
                                  </m:r>
                                </m:e>
                              </m:d>
                            </m:oMath>
                          </a14:m>
                          <a:endParaRPr lang="en-US" dirty="0">
                            <a:latin typeface="Palatino Linotype" panose="0204050205050503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m:t>
                                  </m:r>
                                </m:e>
                              </m:d>
                            </m:oMath>
                          </a14:m>
                          <a:r>
                            <a:rPr lang="en-US" dirty="0">
                              <a:latin typeface="Palatino Linotype" panose="02040502050505030304" pitchFamily="18" charset="0"/>
                            </a:rPr>
                            <a:t>: indicator function</a:t>
                          </a:r>
                        </a:p>
                      </a:txBody>
                      <a:tcPr/>
                    </a:tc>
                    <a:extLst>
                      <a:ext uri="{0D108BD9-81ED-4DB2-BD59-A6C34878D82A}">
                        <a16:rowId xmlns:a16="http://schemas.microsoft.com/office/drawing/2014/main" val="2905399803"/>
                      </a:ext>
                    </a:extLst>
                  </a:tr>
                  <a:tr h="370840">
                    <a:tc>
                      <a:txBody>
                        <a:bodyPr/>
                        <a:lstStyle/>
                        <a:p>
                          <a:pPr algn="l"/>
                          <a:r>
                            <a:rPr lang="en-US" dirty="0">
                              <a:latin typeface="Palatino Linotype" panose="02040502050505030304" pitchFamily="18" charset="0"/>
                            </a:rPr>
                            <a:t>4. If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𝑦</m:t>
                                  </m:r>
                                </m:e>
                                <m:sub>
                                  <m:r>
                                    <a:rPr lang="en-US">
                                      <a:latin typeface="Cambria Math" panose="02040503050406030204" pitchFamily="18" charset="0"/>
                                    </a:rPr>
                                    <m:t>𝑖</m:t>
                                  </m:r>
                                </m:sub>
                              </m:sSub>
                              <m:r>
                                <a:rPr lang="en-US" smtClean="0">
                                  <a:latin typeface="Cambria Math" panose="02040503050406030204" pitchFamily="18" charset="0"/>
                                </a:rPr>
                                <m:t>&lt;0,</m:t>
                              </m:r>
                              <m:sSub>
                                <m:sSubPr>
                                  <m:ctrlPr>
                                    <a:rPr lang="en-US" i="1" smtClean="0">
                                      <a:latin typeface="Cambria Math" panose="02040503050406030204" pitchFamily="18" charset="0"/>
                                    </a:rPr>
                                  </m:ctrlPr>
                                </m:sSubPr>
                                <m:e>
                                  <m:r>
                                    <a:rPr lang="en-US" smtClean="0">
                                      <a:latin typeface="Cambria Math" panose="02040503050406030204" pitchFamily="18" charset="0"/>
                                    </a:rPr>
                                    <m:t>𝑙</m:t>
                                  </m:r>
                                </m:e>
                                <m:sub>
                                  <m:r>
                                    <a:rPr lang="en-US" smtClean="0">
                                      <a:latin typeface="Cambria Math" panose="02040503050406030204" pitchFamily="18" charset="0"/>
                                    </a:rPr>
                                    <m:t>𝑖</m:t>
                                  </m:r>
                                </m:sub>
                              </m:sSub>
                              <m:r>
                                <a:rPr lang="en-US" smtClean="0">
                                  <a:latin typeface="Cambria Math" panose="02040503050406030204" pitchFamily="18" charset="0"/>
                                </a:rPr>
                                <m:t>&gt;0→</m:t>
                              </m:r>
                              <m:sSub>
                                <m:sSubPr>
                                  <m:ctrlPr>
                                    <a:rPr lang="en-US" i="1" smtClean="0">
                                      <a:latin typeface="Cambria Math" panose="02040503050406030204" pitchFamily="18" charset="0"/>
                                    </a:rPr>
                                  </m:ctrlPr>
                                </m:sSubPr>
                                <m:e>
                                  <m:r>
                                    <a:rPr lang="en-US" smtClean="0">
                                      <a:latin typeface="Cambria Math" panose="02040503050406030204" pitchFamily="18" charset="0"/>
                                    </a:rPr>
                                    <m:t>𝑤</m:t>
                                  </m:r>
                                </m:e>
                                <m:sub>
                                  <m:r>
                                    <a:rPr lang="en-US" smtClean="0">
                                      <a:latin typeface="Cambria Math" panose="02040503050406030204" pitchFamily="18" charset="0"/>
                                    </a:rPr>
                                    <m:t>𝑖</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𝑤</m:t>
                                  </m:r>
                                </m:e>
                                <m:sub>
                                  <m:r>
                                    <a:rPr lang="en-US" smtClean="0">
                                      <a:latin typeface="Cambria Math" panose="02040503050406030204" pitchFamily="18" charset="0"/>
                                    </a:rPr>
                                    <m:t>𝑖</m:t>
                                  </m:r>
                                </m:sub>
                              </m:sSub>
                              <m:r>
                                <a:rPr lang="en-US" smtClean="0">
                                  <a:latin typeface="Cambria Math" panose="02040503050406030204" pitchFamily="18" charset="0"/>
                                </a:rPr>
                                <m:t>+</m:t>
                              </m:r>
                              <m:r>
                                <m:rPr>
                                  <m:sty m:val="p"/>
                                </m:rPr>
                                <a:rPr lang="el-GR" b="0" i="0" smtClean="0">
                                  <a:latin typeface="Cambria Math" panose="02040503050406030204" pitchFamily="18" charset="0"/>
                                </a:rPr>
                                <m:t>η</m:t>
                              </m:r>
                              <m:r>
                                <a:rPr lang="el-GR"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𝑖</m:t>
                                  </m:r>
                                </m:sub>
                              </m:sSub>
                            </m:oMath>
                          </a14:m>
                          <a:endParaRPr lang="en-US" dirty="0">
                            <a:latin typeface="Palatino Linotype" panose="02040502050505030304" pitchFamily="18" charset="0"/>
                          </a:endParaRPr>
                        </a:p>
                      </a:txBody>
                      <a:tcPr/>
                    </a:tc>
                    <a:tc>
                      <a:txBody>
                        <a:bodyPr/>
                        <a:lstStyle/>
                        <a:p>
                          <a:pPr algn="l"/>
                          <a:r>
                            <a:rPr lang="en-US" dirty="0">
                              <a:latin typeface="Palatino Linotype" panose="02040502050505030304" pitchFamily="18" charset="0"/>
                            </a:rPr>
                            <a:t>Score too low. Increase</a:t>
                          </a:r>
                          <a:r>
                            <a:rPr lang="en-US" baseline="0" dirty="0">
                              <a:latin typeface="Palatino Linotype" panose="02040502050505030304" pitchFamily="18" charset="0"/>
                            </a:rPr>
                            <a:t> weights!</a:t>
                          </a:r>
                          <a:endParaRPr lang="en-US" dirty="0">
                            <a:latin typeface="Palatino Linotype" panose="02040502050505030304" pitchFamily="18" charset="0"/>
                          </a:endParaRPr>
                        </a:p>
                      </a:txBody>
                      <a:tcPr/>
                    </a:tc>
                    <a:extLst>
                      <a:ext uri="{0D108BD9-81ED-4DB2-BD59-A6C34878D82A}">
                        <a16:rowId xmlns:a16="http://schemas.microsoft.com/office/drawing/2014/main" val="28632939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Palatino Linotype" panose="02040502050505030304" pitchFamily="18" charset="0"/>
                            </a:rPr>
                            <a:t>5. If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𝑦</m:t>
                                  </m:r>
                                </m:e>
                                <m:sub>
                                  <m:r>
                                    <a:rPr lang="en-US">
                                      <a:latin typeface="Cambria Math" panose="02040503050406030204" pitchFamily="18" charset="0"/>
                                    </a:rPr>
                                    <m:t>𝑖</m:t>
                                  </m:r>
                                </m:sub>
                              </m:sSub>
                              <m:r>
                                <a:rPr lang="en-US" smtClean="0">
                                  <a:latin typeface="Cambria Math" panose="02040503050406030204" pitchFamily="18" charset="0"/>
                                </a:rPr>
                                <m:t>&gt;0,</m:t>
                              </m:r>
                              <m:sSub>
                                <m:sSubPr>
                                  <m:ctrlPr>
                                    <a:rPr lang="en-US" i="1" smtClean="0">
                                      <a:latin typeface="Cambria Math" panose="02040503050406030204" pitchFamily="18" charset="0"/>
                                    </a:rPr>
                                  </m:ctrlPr>
                                </m:sSubPr>
                                <m:e>
                                  <m:r>
                                    <a:rPr lang="en-US" smtClean="0">
                                      <a:latin typeface="Cambria Math" panose="02040503050406030204" pitchFamily="18" charset="0"/>
                                    </a:rPr>
                                    <m:t>𝑙</m:t>
                                  </m:r>
                                </m:e>
                                <m:sub>
                                  <m:r>
                                    <a:rPr lang="en-US" smtClean="0">
                                      <a:latin typeface="Cambria Math" panose="02040503050406030204" pitchFamily="18" charset="0"/>
                                    </a:rPr>
                                    <m:t>𝑖</m:t>
                                  </m:r>
                                </m:sub>
                              </m:sSub>
                              <m:r>
                                <a:rPr lang="en-US" smtClean="0">
                                  <a:latin typeface="Cambria Math" panose="02040503050406030204" pitchFamily="18" charset="0"/>
                                </a:rPr>
                                <m:t>&lt;0→</m:t>
                              </m:r>
                              <m:sSub>
                                <m:sSubPr>
                                  <m:ctrlPr>
                                    <a:rPr lang="en-US" i="1" smtClean="0">
                                      <a:latin typeface="Cambria Math" panose="02040503050406030204" pitchFamily="18" charset="0"/>
                                    </a:rPr>
                                  </m:ctrlPr>
                                </m:sSubPr>
                                <m:e>
                                  <m:r>
                                    <a:rPr lang="en-US" smtClean="0">
                                      <a:latin typeface="Cambria Math" panose="02040503050406030204" pitchFamily="18" charset="0"/>
                                    </a:rPr>
                                    <m:t>𝑤</m:t>
                                  </m:r>
                                </m:e>
                                <m:sub>
                                  <m:r>
                                    <a:rPr lang="en-US" smtClean="0">
                                      <a:latin typeface="Cambria Math" panose="02040503050406030204" pitchFamily="18" charset="0"/>
                                    </a:rPr>
                                    <m:t>𝑖</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𝑤</m:t>
                                  </m:r>
                                </m:e>
                                <m:sub>
                                  <m:r>
                                    <a:rPr lang="en-US" smtClean="0">
                                      <a:latin typeface="Cambria Math" panose="02040503050406030204" pitchFamily="18" charset="0"/>
                                    </a:rPr>
                                    <m:t>𝑖</m:t>
                                  </m:r>
                                </m:sub>
                              </m:sSub>
                              <m:r>
                                <a:rPr lang="en-US"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l-GR" b="0" i="0" smtClean="0">
                                      <a:latin typeface="Cambria Math" panose="02040503050406030204" pitchFamily="18" charset="0"/>
                                    </a:rPr>
                                    <m:t>η</m:t>
                                  </m:r>
                                  <m:r>
                                    <a:rPr lang="el-GR" smtClean="0">
                                      <a:latin typeface="Cambria Math" panose="02040503050406030204" pitchFamily="18" charset="0"/>
                                    </a:rPr>
                                    <m:t>⋅</m:t>
                                  </m:r>
                                  <m:r>
                                    <a:rPr lang="en-US" smtClean="0">
                                      <a:latin typeface="Cambria Math" panose="02040503050406030204" pitchFamily="18" charset="0"/>
                                    </a:rPr>
                                    <m:t>𝑥</m:t>
                                  </m:r>
                                </m:e>
                                <m:sub>
                                  <m:r>
                                    <a:rPr lang="en-US" smtClean="0">
                                      <a:latin typeface="Cambria Math" panose="02040503050406030204" pitchFamily="18" charset="0"/>
                                    </a:rPr>
                                    <m:t>𝑖</m:t>
                                  </m:r>
                                </m:sub>
                              </m:sSub>
                            </m:oMath>
                          </a14:m>
                          <a:endParaRPr lang="en-US" dirty="0">
                            <a:latin typeface="Palatino Linotype" panose="0204050205050503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Palatino Linotype" panose="02040502050505030304" pitchFamily="18" charset="0"/>
                            </a:rPr>
                            <a:t>Score too high. Decrease</a:t>
                          </a:r>
                          <a:r>
                            <a:rPr lang="en-US" baseline="0" dirty="0">
                              <a:latin typeface="Palatino Linotype" panose="02040502050505030304" pitchFamily="18" charset="0"/>
                            </a:rPr>
                            <a:t> weights!</a:t>
                          </a:r>
                          <a:endParaRPr lang="en-US" dirty="0">
                            <a:latin typeface="Palatino Linotype" panose="02040502050505030304" pitchFamily="18" charset="0"/>
                          </a:endParaRPr>
                        </a:p>
                      </a:txBody>
                      <a:tcPr/>
                    </a:tc>
                    <a:extLst>
                      <a:ext uri="{0D108BD9-81ED-4DB2-BD59-A6C34878D82A}">
                        <a16:rowId xmlns:a16="http://schemas.microsoft.com/office/drawing/2014/main" val="2823634023"/>
                      </a:ext>
                    </a:extLst>
                  </a:tr>
                  <a:tr h="370840">
                    <a:tc>
                      <a:txBody>
                        <a:bodyPr/>
                        <a:lstStyle/>
                        <a:p>
                          <a:pPr algn="l"/>
                          <a:r>
                            <a:rPr lang="en-US" dirty="0">
                              <a:latin typeface="Palatino Linotype" panose="02040502050505030304" pitchFamily="18" charset="0"/>
                            </a:rPr>
                            <a:t>6. Go</a:t>
                          </a:r>
                          <a:r>
                            <a:rPr lang="en-US" baseline="0" dirty="0">
                              <a:latin typeface="Palatino Linotype" panose="02040502050505030304" pitchFamily="18" charset="0"/>
                            </a:rPr>
                            <a:t> to 2</a:t>
                          </a:r>
                          <a:endParaRPr lang="en-US" dirty="0">
                            <a:latin typeface="Palatino Linotype" panose="02040502050505030304" pitchFamily="18" charset="0"/>
                          </a:endParaRPr>
                        </a:p>
                      </a:txBody>
                      <a:tcPr/>
                    </a:tc>
                    <a:tc>
                      <a:txBody>
                        <a:bodyPr/>
                        <a:lstStyle/>
                        <a:p>
                          <a:pPr algn="l"/>
                          <a:r>
                            <a:rPr lang="en-US" dirty="0">
                              <a:latin typeface="Palatino Linotype" panose="02040502050505030304" pitchFamily="18" charset="0"/>
                            </a:rPr>
                            <a:t>Repeat</a:t>
                          </a:r>
                          <a:r>
                            <a:rPr lang="en-US" baseline="0" dirty="0">
                              <a:latin typeface="Palatino Linotype" panose="02040502050505030304" pitchFamily="18" charset="0"/>
                            </a:rPr>
                            <a:t> till happy </a:t>
                          </a:r>
                          <a:r>
                            <a:rPr lang="en-US" baseline="0" dirty="0">
                              <a:latin typeface="Palatino Linotype" panose="02040502050505030304" pitchFamily="18" charset="0"/>
                              <a:sym typeface="Wingdings" panose="05000000000000000000" pitchFamily="2" charset="2"/>
                            </a:rPr>
                            <a:t></a:t>
                          </a:r>
                          <a:endParaRPr lang="en-US" dirty="0">
                            <a:latin typeface="Palatino Linotype" panose="02040502050505030304" pitchFamily="18" charset="0"/>
                          </a:endParaRPr>
                        </a:p>
                      </a:txBody>
                      <a:tcPr/>
                    </a:tc>
                    <a:extLst>
                      <a:ext uri="{0D108BD9-81ED-4DB2-BD59-A6C34878D82A}">
                        <a16:rowId xmlns:a16="http://schemas.microsoft.com/office/drawing/2014/main" val="4035029832"/>
                      </a:ext>
                    </a:extLst>
                  </a:tr>
                </a:tbl>
              </a:graphicData>
            </a:graphic>
          </p:graphicFrame>
        </mc:Choice>
        <mc:Fallback xmlns="">
          <p:graphicFrame>
            <p:nvGraphicFramePr>
              <p:cNvPr id="5" name="Table 4">
                <a:extLst>
                  <a:ext uri="{FF2B5EF4-FFF2-40B4-BE49-F238E27FC236}">
                    <a16:creationId xmlns:a16="http://schemas.microsoft.com/office/drawing/2014/main" id="{12BF9D47-07D3-ED6D-5D1B-C4E9621A0B34}"/>
                  </a:ext>
                </a:extLst>
              </p:cNvPr>
              <p:cNvGraphicFramePr>
                <a:graphicFrameLocks noGrp="1"/>
              </p:cNvGraphicFramePr>
              <p:nvPr>
                <p:extLst>
                  <p:ext uri="{D42A27DB-BD31-4B8C-83A1-F6EECF244321}">
                    <p14:modId xmlns:p14="http://schemas.microsoft.com/office/powerpoint/2010/main" val="3838908859"/>
                  </p:ext>
                </p:extLst>
              </p:nvPr>
            </p:nvGraphicFramePr>
            <p:xfrm>
              <a:off x="414954" y="2632020"/>
              <a:ext cx="7574014" cy="2616264"/>
            </p:xfrm>
            <a:graphic>
              <a:graphicData uri="http://schemas.openxmlformats.org/drawingml/2006/table">
                <a:tbl>
                  <a:tblPr firstRow="1" bandRow="1">
                    <a:tableStyleId>{9D7B26C5-4107-4FEC-AEDC-1716B250A1EF}</a:tableStyleId>
                  </a:tblPr>
                  <a:tblGrid>
                    <a:gridCol w="3781660">
                      <a:extLst>
                        <a:ext uri="{9D8B030D-6E8A-4147-A177-3AD203B41FA5}">
                          <a16:colId xmlns:a16="http://schemas.microsoft.com/office/drawing/2014/main" val="1412912815"/>
                        </a:ext>
                      </a:extLst>
                    </a:gridCol>
                    <a:gridCol w="3792354">
                      <a:extLst>
                        <a:ext uri="{9D8B030D-6E8A-4147-A177-3AD203B41FA5}">
                          <a16:colId xmlns:a16="http://schemas.microsoft.com/office/drawing/2014/main" val="802333294"/>
                        </a:ext>
                      </a:extLst>
                    </a:gridCol>
                  </a:tblGrid>
                  <a:tr h="370840">
                    <a:tc>
                      <a:txBody>
                        <a:bodyPr/>
                        <a:lstStyle/>
                        <a:p>
                          <a:r>
                            <a:rPr lang="en-US" dirty="0">
                              <a:latin typeface="Palatino Linotype" panose="02040502050505030304" pitchFamily="18" charset="0"/>
                            </a:rPr>
                            <a:t>Perceptron</a:t>
                          </a:r>
                          <a:r>
                            <a:rPr lang="en-US" baseline="0" dirty="0">
                              <a:latin typeface="Palatino Linotype" panose="02040502050505030304" pitchFamily="18" charset="0"/>
                            </a:rPr>
                            <a:t> learning algorithm</a:t>
                          </a:r>
                          <a:endParaRPr lang="en-US" dirty="0">
                            <a:latin typeface="Palatino Linotype" panose="02040502050505030304" pitchFamily="18" charset="0"/>
                          </a:endParaRPr>
                        </a:p>
                      </a:txBody>
                      <a:tcPr/>
                    </a:tc>
                    <a:tc>
                      <a:txBody>
                        <a:bodyPr/>
                        <a:lstStyle/>
                        <a:p>
                          <a:r>
                            <a:rPr lang="en-US" dirty="0">
                              <a:latin typeface="Palatino Linotype" panose="02040502050505030304" pitchFamily="18" charset="0"/>
                            </a:rPr>
                            <a:t>Comments</a:t>
                          </a:r>
                        </a:p>
                      </a:txBody>
                      <a:tcPr/>
                    </a:tc>
                    <a:extLst>
                      <a:ext uri="{0D108BD9-81ED-4DB2-BD59-A6C34878D82A}">
                        <a16:rowId xmlns:a16="http://schemas.microsoft.com/office/drawing/2014/main" val="3694574271"/>
                      </a:ext>
                    </a:extLst>
                  </a:tr>
                  <a:tr h="391224">
                    <a:tc>
                      <a:txBody>
                        <a:bodyPr/>
                        <a:lstStyle/>
                        <a:p>
                          <a:endParaRPr lang="en-NL"/>
                        </a:p>
                      </a:txBody>
                      <a:tcPr>
                        <a:blipFill>
                          <a:blip r:embed="rId3"/>
                          <a:stretch>
                            <a:fillRect t="-103226" r="-100000" b="-496774"/>
                          </a:stretch>
                        </a:blipFill>
                      </a:tcPr>
                    </a:tc>
                    <a:tc>
                      <a:txBody>
                        <a:bodyPr/>
                        <a:lstStyle/>
                        <a:p>
                          <a:pPr algn="l"/>
                          <a:endParaRPr lang="en-US" i="0" dirty="0">
                            <a:latin typeface="Palatino Linotype" panose="02040502050505030304" pitchFamily="18" charset="0"/>
                          </a:endParaRPr>
                        </a:p>
                      </a:txBody>
                      <a:tcPr/>
                    </a:tc>
                    <a:extLst>
                      <a:ext uri="{0D108BD9-81ED-4DB2-BD59-A6C34878D82A}">
                        <a16:rowId xmlns:a16="http://schemas.microsoft.com/office/drawing/2014/main" val="544701845"/>
                      </a:ext>
                    </a:extLst>
                  </a:tr>
                  <a:tr h="370840">
                    <a:tc>
                      <a:txBody>
                        <a:bodyPr/>
                        <a:lstStyle/>
                        <a:p>
                          <a:endParaRPr lang="en-NL"/>
                        </a:p>
                      </a:txBody>
                      <a:tcPr>
                        <a:blipFill>
                          <a:blip r:embed="rId3"/>
                          <a:stretch>
                            <a:fillRect t="-210000" r="-100000" b="-413333"/>
                          </a:stretch>
                        </a:blipFill>
                      </a:tcPr>
                    </a:tc>
                    <a:tc>
                      <a:txBody>
                        <a:bodyPr/>
                        <a:lstStyle/>
                        <a:p>
                          <a:pPr algn="l"/>
                          <a:r>
                            <a:rPr lang="en-US" dirty="0">
                              <a:latin typeface="Palatino Linotype" panose="02040502050505030304" pitchFamily="18" charset="0"/>
                            </a:rPr>
                            <a:t>New train</a:t>
                          </a:r>
                          <a:r>
                            <a:rPr lang="en-US" baseline="0" dirty="0">
                              <a:latin typeface="Palatino Linotype" panose="02040502050505030304" pitchFamily="18" charset="0"/>
                            </a:rPr>
                            <a:t> image, label</a:t>
                          </a:r>
                          <a:endParaRPr lang="en-US" dirty="0">
                            <a:latin typeface="Palatino Linotype" panose="02040502050505030304" pitchFamily="18" charset="0"/>
                          </a:endParaRPr>
                        </a:p>
                      </a:txBody>
                      <a:tcPr/>
                    </a:tc>
                    <a:extLst>
                      <a:ext uri="{0D108BD9-81ED-4DB2-BD59-A6C34878D82A}">
                        <a16:rowId xmlns:a16="http://schemas.microsoft.com/office/drawing/2014/main" val="2062360601"/>
                      </a:ext>
                    </a:extLst>
                  </a:tr>
                  <a:tr h="370840">
                    <a:tc>
                      <a:txBody>
                        <a:bodyPr/>
                        <a:lstStyle/>
                        <a:p>
                          <a:endParaRPr lang="en-NL"/>
                        </a:p>
                      </a:txBody>
                      <a:tcPr>
                        <a:blipFill>
                          <a:blip r:embed="rId3"/>
                          <a:stretch>
                            <a:fillRect t="-320690" r="-100000" b="-327586"/>
                          </a:stretch>
                        </a:blipFill>
                      </a:tcPr>
                    </a:tc>
                    <a:tc>
                      <a:txBody>
                        <a:bodyPr/>
                        <a:lstStyle/>
                        <a:p>
                          <a:endParaRPr lang="en-NL"/>
                        </a:p>
                      </a:txBody>
                      <a:tcPr>
                        <a:blipFill>
                          <a:blip r:embed="rId3"/>
                          <a:stretch>
                            <a:fillRect l="-100000" t="-320690" b="-327586"/>
                          </a:stretch>
                        </a:blipFill>
                      </a:tcPr>
                    </a:tc>
                    <a:extLst>
                      <a:ext uri="{0D108BD9-81ED-4DB2-BD59-A6C34878D82A}">
                        <a16:rowId xmlns:a16="http://schemas.microsoft.com/office/drawing/2014/main" val="2905399803"/>
                      </a:ext>
                    </a:extLst>
                  </a:tr>
                  <a:tr h="370840">
                    <a:tc>
                      <a:txBody>
                        <a:bodyPr/>
                        <a:lstStyle/>
                        <a:p>
                          <a:endParaRPr lang="en-NL"/>
                        </a:p>
                      </a:txBody>
                      <a:tcPr>
                        <a:blipFill>
                          <a:blip r:embed="rId3"/>
                          <a:stretch>
                            <a:fillRect t="-420690" r="-100000" b="-227586"/>
                          </a:stretch>
                        </a:blipFill>
                      </a:tcPr>
                    </a:tc>
                    <a:tc>
                      <a:txBody>
                        <a:bodyPr/>
                        <a:lstStyle/>
                        <a:p>
                          <a:pPr algn="l"/>
                          <a:r>
                            <a:rPr lang="en-US" dirty="0">
                              <a:latin typeface="Palatino Linotype" panose="02040502050505030304" pitchFamily="18" charset="0"/>
                            </a:rPr>
                            <a:t>Score too low. Increase</a:t>
                          </a:r>
                          <a:r>
                            <a:rPr lang="en-US" baseline="0" dirty="0">
                              <a:latin typeface="Palatino Linotype" panose="02040502050505030304" pitchFamily="18" charset="0"/>
                            </a:rPr>
                            <a:t> weights!</a:t>
                          </a:r>
                          <a:endParaRPr lang="en-US" dirty="0">
                            <a:latin typeface="Palatino Linotype" panose="02040502050505030304" pitchFamily="18" charset="0"/>
                          </a:endParaRPr>
                        </a:p>
                      </a:txBody>
                      <a:tcPr/>
                    </a:tc>
                    <a:extLst>
                      <a:ext uri="{0D108BD9-81ED-4DB2-BD59-A6C34878D82A}">
                        <a16:rowId xmlns:a16="http://schemas.microsoft.com/office/drawing/2014/main" val="286329399"/>
                      </a:ext>
                    </a:extLst>
                  </a:tr>
                  <a:tr h="370840">
                    <a:tc>
                      <a:txBody>
                        <a:bodyPr/>
                        <a:lstStyle/>
                        <a:p>
                          <a:endParaRPr lang="en-NL"/>
                        </a:p>
                      </a:txBody>
                      <a:tcPr>
                        <a:blipFill>
                          <a:blip r:embed="rId3"/>
                          <a:stretch>
                            <a:fillRect t="-503333" r="-100000" b="-120000"/>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Palatino Linotype" panose="02040502050505030304" pitchFamily="18" charset="0"/>
                            </a:rPr>
                            <a:t>Score too high. Decrease</a:t>
                          </a:r>
                          <a:r>
                            <a:rPr lang="en-US" baseline="0" dirty="0">
                              <a:latin typeface="Palatino Linotype" panose="02040502050505030304" pitchFamily="18" charset="0"/>
                            </a:rPr>
                            <a:t> weights!</a:t>
                          </a:r>
                          <a:endParaRPr lang="en-US" dirty="0">
                            <a:latin typeface="Palatino Linotype" panose="02040502050505030304" pitchFamily="18" charset="0"/>
                          </a:endParaRPr>
                        </a:p>
                      </a:txBody>
                      <a:tcPr/>
                    </a:tc>
                    <a:extLst>
                      <a:ext uri="{0D108BD9-81ED-4DB2-BD59-A6C34878D82A}">
                        <a16:rowId xmlns:a16="http://schemas.microsoft.com/office/drawing/2014/main" val="2823634023"/>
                      </a:ext>
                    </a:extLst>
                  </a:tr>
                  <a:tr h="370840">
                    <a:tc>
                      <a:txBody>
                        <a:bodyPr/>
                        <a:lstStyle/>
                        <a:p>
                          <a:pPr algn="l"/>
                          <a:r>
                            <a:rPr lang="en-US" dirty="0">
                              <a:latin typeface="Palatino Linotype" panose="02040502050505030304" pitchFamily="18" charset="0"/>
                            </a:rPr>
                            <a:t>6. Go</a:t>
                          </a:r>
                          <a:r>
                            <a:rPr lang="en-US" baseline="0" dirty="0">
                              <a:latin typeface="Palatino Linotype" panose="02040502050505030304" pitchFamily="18" charset="0"/>
                            </a:rPr>
                            <a:t> to 2</a:t>
                          </a:r>
                          <a:endParaRPr lang="en-US" dirty="0">
                            <a:latin typeface="Palatino Linotype" panose="02040502050505030304" pitchFamily="18" charset="0"/>
                          </a:endParaRPr>
                        </a:p>
                      </a:txBody>
                      <a:tcPr/>
                    </a:tc>
                    <a:tc>
                      <a:txBody>
                        <a:bodyPr/>
                        <a:lstStyle/>
                        <a:p>
                          <a:pPr algn="l"/>
                          <a:r>
                            <a:rPr lang="en-US" dirty="0">
                              <a:latin typeface="Palatino Linotype" panose="02040502050505030304" pitchFamily="18" charset="0"/>
                            </a:rPr>
                            <a:t>Repeat</a:t>
                          </a:r>
                          <a:r>
                            <a:rPr lang="en-US" baseline="0" dirty="0">
                              <a:latin typeface="Palatino Linotype" panose="02040502050505030304" pitchFamily="18" charset="0"/>
                            </a:rPr>
                            <a:t> till happy </a:t>
                          </a:r>
                          <a:r>
                            <a:rPr lang="en-US" baseline="0" dirty="0">
                              <a:latin typeface="Palatino Linotype" panose="02040502050505030304" pitchFamily="18" charset="0"/>
                              <a:sym typeface="Wingdings" panose="05000000000000000000" pitchFamily="2" charset="2"/>
                            </a:rPr>
                            <a:t></a:t>
                          </a:r>
                          <a:endParaRPr lang="en-US" dirty="0">
                            <a:latin typeface="Palatino Linotype" panose="02040502050505030304" pitchFamily="18" charset="0"/>
                          </a:endParaRPr>
                        </a:p>
                      </a:txBody>
                      <a:tcPr/>
                    </a:tc>
                    <a:extLst>
                      <a:ext uri="{0D108BD9-81ED-4DB2-BD59-A6C34878D82A}">
                        <a16:rowId xmlns:a16="http://schemas.microsoft.com/office/drawing/2014/main" val="4035029832"/>
                      </a:ext>
                    </a:extLst>
                  </a:tr>
                </a:tbl>
              </a:graphicData>
            </a:graphic>
          </p:graphicFrame>
        </mc:Fallback>
      </mc:AlternateContent>
    </p:spTree>
    <p:extLst>
      <p:ext uri="{BB962C8B-B14F-4D97-AF65-F5344CB8AC3E}">
        <p14:creationId xmlns:p14="http://schemas.microsoft.com/office/powerpoint/2010/main" val="200998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8D4B-B0F4-BAB9-AAE3-708D65B4A816}"/>
              </a:ext>
            </a:extLst>
          </p:cNvPr>
          <p:cNvSpPr>
            <a:spLocks noGrp="1"/>
          </p:cNvSpPr>
          <p:nvPr>
            <p:ph type="title"/>
          </p:nvPr>
        </p:nvSpPr>
        <p:spPr/>
        <p:txBody>
          <a:bodyPr/>
          <a:lstStyle/>
          <a:p>
            <a:r>
              <a:rPr lang="en-NL" dirty="0"/>
              <a:t>Hyping up the perceptron</a:t>
            </a:r>
          </a:p>
        </p:txBody>
      </p:sp>
      <p:sp>
        <p:nvSpPr>
          <p:cNvPr id="4" name="Content Placeholder 1">
            <a:extLst>
              <a:ext uri="{FF2B5EF4-FFF2-40B4-BE49-F238E27FC236}">
                <a16:creationId xmlns:a16="http://schemas.microsoft.com/office/drawing/2014/main" id="{ED5ECC1B-CC80-033D-1317-7D31DBB22F6A}"/>
              </a:ext>
            </a:extLst>
          </p:cNvPr>
          <p:cNvSpPr>
            <a:spLocks noGrp="1"/>
          </p:cNvSpPr>
          <p:nvPr>
            <p:ph idx="1"/>
          </p:nvPr>
        </p:nvSpPr>
        <p:spPr>
          <a:xfrm>
            <a:off x="1624083" y="5595632"/>
            <a:ext cx="4901217" cy="757464"/>
          </a:xfrm>
        </p:spPr>
        <p:txBody>
          <a:bodyPr>
            <a:normAutofit/>
          </a:bodyPr>
          <a:lstStyle/>
          <a:p>
            <a:pPr marL="0" indent="0" algn="ctr">
              <a:buNone/>
            </a:pPr>
            <a:r>
              <a:rPr lang="en-US" sz="1800" i="1" dirty="0"/>
              <a:t>“a machine which senses, recognizes, remembers, and responds like a human mind”</a:t>
            </a:r>
          </a:p>
          <a:p>
            <a:pPr algn="ctr"/>
            <a:endParaRPr lang="en-US" sz="1800" i="1" dirty="0"/>
          </a:p>
          <a:p>
            <a:pPr algn="ctr"/>
            <a:endParaRPr lang="en-US" sz="1800" i="1" dirty="0"/>
          </a:p>
        </p:txBody>
      </p:sp>
      <p:pic>
        <p:nvPicPr>
          <p:cNvPr id="5" name="Picture 4">
            <a:extLst>
              <a:ext uri="{FF2B5EF4-FFF2-40B4-BE49-F238E27FC236}">
                <a16:creationId xmlns:a16="http://schemas.microsoft.com/office/drawing/2014/main" id="{A2A8C878-38AE-E533-BB48-43B39F519813}"/>
              </a:ext>
            </a:extLst>
          </p:cNvPr>
          <p:cNvPicPr>
            <a:picLocks noChangeAspect="1"/>
          </p:cNvPicPr>
          <p:nvPr/>
        </p:nvPicPr>
        <p:blipFill>
          <a:blip r:embed="rId2"/>
          <a:stretch>
            <a:fillRect/>
          </a:stretch>
        </p:blipFill>
        <p:spPr>
          <a:xfrm>
            <a:off x="4656873" y="2274167"/>
            <a:ext cx="3736854" cy="2806685"/>
          </a:xfrm>
          <a:prstGeom prst="rect">
            <a:avLst/>
          </a:prstGeom>
        </p:spPr>
      </p:pic>
      <p:pic>
        <p:nvPicPr>
          <p:cNvPr id="6" name="Picture 2" descr="Perceptron diagram">
            <a:extLst>
              <a:ext uri="{FF2B5EF4-FFF2-40B4-BE49-F238E27FC236}">
                <a16:creationId xmlns:a16="http://schemas.microsoft.com/office/drawing/2014/main" id="{84915813-96D0-7BD6-167B-474E9998C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4" y="1421297"/>
            <a:ext cx="4342628" cy="25861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rank Rosenblatt with a Mark I Perceptron computer in 1960 :  r/EngineeringPorn">
            <a:extLst>
              <a:ext uri="{FF2B5EF4-FFF2-40B4-BE49-F238E27FC236}">
                <a16:creationId xmlns:a16="http://schemas.microsoft.com/office/drawing/2014/main" id="{53F3F99F-963A-0771-F105-2F14D9E47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2558" y="1731355"/>
            <a:ext cx="3136370" cy="389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2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E1CC-48E9-5B0E-7979-0CAF1D8C1280}"/>
              </a:ext>
            </a:extLst>
          </p:cNvPr>
          <p:cNvSpPr>
            <a:spLocks noGrp="1"/>
          </p:cNvSpPr>
          <p:nvPr>
            <p:ph type="title"/>
          </p:nvPr>
        </p:nvSpPr>
        <p:spPr/>
        <p:txBody>
          <a:bodyPr/>
          <a:lstStyle/>
          <a:p>
            <a:r>
              <a:rPr lang="en-NL" dirty="0"/>
              <a:t>XOR: The simplest hurdle</a:t>
            </a:r>
          </a:p>
        </p:txBody>
      </p:sp>
      <p:grpSp>
        <p:nvGrpSpPr>
          <p:cNvPr id="4" name="Group 3">
            <a:extLst>
              <a:ext uri="{FF2B5EF4-FFF2-40B4-BE49-F238E27FC236}">
                <a16:creationId xmlns:a16="http://schemas.microsoft.com/office/drawing/2014/main" id="{D221DD73-035A-2DDC-9AF4-C6DF1EEE31D8}"/>
              </a:ext>
            </a:extLst>
          </p:cNvPr>
          <p:cNvGrpSpPr/>
          <p:nvPr/>
        </p:nvGrpSpPr>
        <p:grpSpPr>
          <a:xfrm>
            <a:off x="403057" y="2325236"/>
            <a:ext cx="3245228" cy="3302218"/>
            <a:chOff x="815325" y="2733557"/>
            <a:chExt cx="3245228" cy="3302218"/>
          </a:xfrm>
        </p:grpSpPr>
        <mc:AlternateContent xmlns:mc="http://schemas.openxmlformats.org/markup-compatibility/2006" xmlns:a14="http://schemas.microsoft.com/office/drawing/2010/main">
          <mc:Choice Requires="a14">
            <p:graphicFrame>
              <p:nvGraphicFramePr>
                <p:cNvPr id="5" name="Content Placeholder 5">
                  <a:extLst>
                    <a:ext uri="{FF2B5EF4-FFF2-40B4-BE49-F238E27FC236}">
                      <a16:creationId xmlns:a16="http://schemas.microsoft.com/office/drawing/2014/main" id="{3C5EB25E-110D-0D16-CBCC-6ED2B647BE47}"/>
                    </a:ext>
                  </a:extLst>
                </p:cNvPr>
                <p:cNvGraphicFramePr>
                  <a:graphicFrameLocks/>
                </p:cNvGraphicFramePr>
                <p:nvPr>
                  <p:extLst>
                    <p:ext uri="{D42A27DB-BD31-4B8C-83A1-F6EECF244321}">
                      <p14:modId xmlns:p14="http://schemas.microsoft.com/office/powerpoint/2010/main" val="1940157650"/>
                    </p:ext>
                  </p:extLst>
                </p:nvPr>
              </p:nvGraphicFramePr>
              <p:xfrm>
                <a:off x="815325" y="2733557"/>
                <a:ext cx="2675075" cy="1676400"/>
              </p:xfrm>
              <a:graphic>
                <a:graphicData uri="http://schemas.openxmlformats.org/drawingml/2006/table">
                  <a:tbl>
                    <a:tblPr firstRow="1" bandRow="1">
                      <a:tableStyleId>{5C22544A-7EE6-4342-B048-85BDC9FD1C3A}</a:tableStyleId>
                    </a:tblPr>
                    <a:tblGrid>
                      <a:gridCol w="877935">
                        <a:extLst>
                          <a:ext uri="{9D8B030D-6E8A-4147-A177-3AD203B41FA5}">
                            <a16:colId xmlns:a16="http://schemas.microsoft.com/office/drawing/2014/main" val="20000"/>
                          </a:ext>
                        </a:extLst>
                      </a:gridCol>
                      <a:gridCol w="898570">
                        <a:extLst>
                          <a:ext uri="{9D8B030D-6E8A-4147-A177-3AD203B41FA5}">
                            <a16:colId xmlns:a16="http://schemas.microsoft.com/office/drawing/2014/main" val="20001"/>
                          </a:ext>
                        </a:extLst>
                      </a:gridCol>
                      <a:gridCol w="898570">
                        <a:extLst>
                          <a:ext uri="{9D8B030D-6E8A-4147-A177-3AD203B41FA5}">
                            <a16:colId xmlns:a16="http://schemas.microsoft.com/office/drawing/2014/main" val="20002"/>
                          </a:ext>
                        </a:extLst>
                      </a:gridCol>
                    </a:tblGrid>
                    <a:tr h="298165">
                      <a:tc>
                        <a:txBody>
                          <a:bodyPr/>
                          <a:lstStyle/>
                          <a:p>
                            <a:pPr algn="ctr"/>
                            <a:r>
                              <a:rPr lang="en-US" sz="1600" dirty="0">
                                <a:solidFill>
                                  <a:schemeClr val="tx1">
                                    <a:lumMod val="75000"/>
                                    <a:lumOff val="25000"/>
                                  </a:schemeClr>
                                </a:solidFill>
                                <a:latin typeface="Palatino Linotype" panose="02040502050505030304" pitchFamily="18" charset="0"/>
                              </a:rPr>
                              <a:t>Input</a:t>
                            </a:r>
                            <a:r>
                              <a:rPr lang="en-US" sz="1600" baseline="0" dirty="0">
                                <a:solidFill>
                                  <a:schemeClr val="tx1">
                                    <a:lumMod val="75000"/>
                                    <a:lumOff val="25000"/>
                                  </a:schemeClr>
                                </a:solidFill>
                                <a:latin typeface="Palatino Linotype" panose="02040502050505030304" pitchFamily="18" charset="0"/>
                              </a:rPr>
                              <a:t> 1</a:t>
                            </a:r>
                            <a:endParaRPr lang="en-US" sz="1600" dirty="0">
                              <a:solidFill>
                                <a:schemeClr val="tx1">
                                  <a:lumMod val="75000"/>
                                  <a:lumOff val="25000"/>
                                </a:schemeClr>
                              </a:solidFill>
                              <a:latin typeface="Palatino Linotype" panose="02040502050505030304" pitchFamily="18" charset="0"/>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lumMod val="75000"/>
                                    <a:lumOff val="25000"/>
                                  </a:schemeClr>
                                </a:solidFill>
                                <a:latin typeface="Palatino Linotype" panose="02040502050505030304" pitchFamily="18" charset="0"/>
                              </a:rPr>
                              <a:t>Input</a:t>
                            </a:r>
                            <a:r>
                              <a:rPr lang="en-US" sz="1600" baseline="0" dirty="0">
                                <a:solidFill>
                                  <a:schemeClr val="tx1">
                                    <a:lumMod val="75000"/>
                                    <a:lumOff val="25000"/>
                                  </a:schemeClr>
                                </a:solidFill>
                                <a:latin typeface="Palatino Linotype" panose="02040502050505030304" pitchFamily="18" charset="0"/>
                              </a:rPr>
                              <a:t> 2</a:t>
                            </a:r>
                            <a:endParaRPr lang="en-US" sz="1600" dirty="0">
                              <a:solidFill>
                                <a:schemeClr val="tx1">
                                  <a:lumMod val="75000"/>
                                  <a:lumOff val="25000"/>
                                </a:schemeClr>
                              </a:solidFill>
                              <a:latin typeface="Palatino Linotype" panose="02040502050505030304" pitchFamily="18" charset="0"/>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lumMod val="75000"/>
                                    <a:lumOff val="25000"/>
                                  </a:schemeClr>
                                </a:solidFill>
                                <a:latin typeface="Palatino Linotype" panose="02040502050505030304" pitchFamily="18" charset="0"/>
                              </a:rPr>
                              <a:t>XOR</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9788">
                      <a:tc>
                        <a:txBody>
                          <a:bodyPr/>
                          <a:lstStyle/>
                          <a:p>
                            <a:pPr algn="ctr"/>
                            <a:r>
                              <a:rPr lang="en-US" sz="1600" dirty="0">
                                <a:solidFill>
                                  <a:srgbClr val="BD582C"/>
                                </a:solidFill>
                                <a:latin typeface="Palatino Linotype" panose="02040502050505030304" pitchFamily="18" charset="0"/>
                              </a:rPr>
                              <a:t>1</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rgbClr val="BD582C"/>
                                </a:solidFill>
                                <a:latin typeface="Palatino Linotype" panose="02040502050505030304" pitchFamily="18" charset="0"/>
                              </a:rPr>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1600" dirty="0">
                                <a:solidFill>
                                  <a:schemeClr val="tx1">
                                    <a:lumMod val="75000"/>
                                    <a:lumOff val="25000"/>
                                  </a:schemeClr>
                                </a:solidFill>
                                <a:latin typeface="Palatino Linotype" panose="02040502050505030304" pitchFamily="18" charset="0"/>
                              </a:rPr>
                              <a:t>-1</a:t>
                            </a:r>
                            <a:endParaRPr lang="en-US" sz="1600" dirty="0">
                              <a:solidFill>
                                <a:schemeClr val="tx1">
                                  <a:lumMod val="75000"/>
                                  <a:lumOff val="25000"/>
                                </a:schemeClr>
                              </a:solidFill>
                              <a:latin typeface="Palatino Linotype" panose="02040502050505030304" pitchFamily="18"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9788">
                      <a:tc>
                        <a:txBody>
                          <a:bodyPr/>
                          <a:lstStyle/>
                          <a:p>
                            <a:pPr algn="ctr"/>
                            <a:r>
                              <a:rPr lang="en-US" sz="1600" dirty="0">
                                <a:solidFill>
                                  <a:srgbClr val="BD582C"/>
                                </a:solidFill>
                                <a:latin typeface="Palatino Linotype" panose="02040502050505030304" pitchFamily="18" charset="0"/>
                              </a:rPr>
                              <a:t>1</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rgbClr val="BD582C"/>
                                </a:solidFill>
                                <a:latin typeface="Palatino Linotype" panose="02040502050505030304" pitchFamily="18" charset="0"/>
                              </a:rPr>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1600" dirty="0">
                                <a:solidFill>
                                  <a:schemeClr val="tx1">
                                    <a:lumMod val="75000"/>
                                    <a:lumOff val="25000"/>
                                  </a:schemeClr>
                                </a:solidFill>
                                <a:latin typeface="Palatino Linotype" panose="02040502050505030304" pitchFamily="18" charset="0"/>
                              </a:rPr>
                              <a:t>+</a:t>
                            </a:r>
                            <a:r>
                              <a:rPr lang="en-US" sz="1600" dirty="0">
                                <a:solidFill>
                                  <a:schemeClr val="tx1">
                                    <a:lumMod val="75000"/>
                                    <a:lumOff val="25000"/>
                                  </a:schemeClr>
                                </a:solidFill>
                                <a:latin typeface="Palatino Linotype" panose="02040502050505030304" pitchFamily="18" charset="0"/>
                              </a:rPr>
                              <a:t>1</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29788">
                      <a:tc>
                        <a:txBody>
                          <a:bodyPr/>
                          <a:lstStyle/>
                          <a:p>
                            <a:pPr algn="ctr"/>
                            <a:r>
                              <a:rPr lang="en-US" sz="1600" dirty="0">
                                <a:solidFill>
                                  <a:srgbClr val="BD582C"/>
                                </a:solidFill>
                                <a:latin typeface="Palatino Linotype" panose="02040502050505030304" pitchFamily="18" charset="0"/>
                              </a:rPr>
                              <a:t>0</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rgbClr val="BD582C"/>
                                </a:solidFill>
                                <a:latin typeface="Palatino Linotype" panose="02040502050505030304" pitchFamily="18" charset="0"/>
                              </a:rPr>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1600" dirty="0">
                                <a:solidFill>
                                  <a:schemeClr val="tx1">
                                    <a:lumMod val="75000"/>
                                    <a:lumOff val="25000"/>
                                  </a:schemeClr>
                                </a:solidFill>
                                <a:latin typeface="Palatino Linotype" panose="02040502050505030304" pitchFamily="18" charset="0"/>
                              </a:rPr>
                              <a:t>+</a:t>
                            </a:r>
                            <a:r>
                              <a:rPr lang="en-US" sz="1600" dirty="0">
                                <a:solidFill>
                                  <a:schemeClr val="tx1">
                                    <a:lumMod val="75000"/>
                                    <a:lumOff val="25000"/>
                                  </a:schemeClr>
                                </a:solidFill>
                                <a:latin typeface="Palatino Linotype" panose="02040502050505030304" pitchFamily="18" charset="0"/>
                              </a:rPr>
                              <a:t>1</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29788">
                      <a:tc>
                        <a:txBody>
                          <a:bodyPr/>
                          <a:lstStyle/>
                          <a:p>
                            <a:pPr algn="ctr"/>
                            <a:r>
                              <a:rPr lang="en-US" sz="1600" dirty="0">
                                <a:solidFill>
                                  <a:srgbClr val="BD582C"/>
                                </a:solidFill>
                                <a:latin typeface="Palatino Linotype" panose="02040502050505030304" pitchFamily="18" charset="0"/>
                              </a:rPr>
                              <a:t>0</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dirty="0">
                                <a:solidFill>
                                  <a:srgbClr val="BD582C"/>
                                </a:solidFill>
                                <a:latin typeface="Palatino Linotype" panose="02040502050505030304" pitchFamily="18" charset="0"/>
                              </a:rPr>
                              <a:t>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l-GR" sz="1600" dirty="0">
                                <a:solidFill>
                                  <a:schemeClr val="tx1">
                                    <a:lumMod val="75000"/>
                                    <a:lumOff val="25000"/>
                                  </a:schemeClr>
                                </a:solidFill>
                                <a:latin typeface="Palatino Linotype" panose="02040502050505030304" pitchFamily="18" charset="0"/>
                              </a:rPr>
                              <a:t>-1</a:t>
                            </a:r>
                            <a:endParaRPr lang="en-US" sz="1600" dirty="0">
                              <a:solidFill>
                                <a:schemeClr val="tx1">
                                  <a:lumMod val="75000"/>
                                  <a:lumOff val="25000"/>
                                </a:schemeClr>
                              </a:solidFill>
                              <a:latin typeface="Palatino Linotype" panose="02040502050505030304" pitchFamily="18"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10" name="Content Placeholder 5">
                  <a:extLst>
                    <a:ext uri="{FF2B5EF4-FFF2-40B4-BE49-F238E27FC236}">
                      <a16:creationId xmlns:a16="http://schemas.microsoft.com/office/drawing/2014/main" id="{7000BCAF-BB10-6B83-42AC-D3C0765B5C11}"/>
                    </a:ext>
                  </a:extLst>
                </p:cNvPr>
                <p:cNvGraphicFramePr>
                  <a:graphicFrameLocks/>
                </p:cNvGraphicFramePr>
                <p:nvPr>
                  <p:extLst>
                    <p:ext uri="{D42A27DB-BD31-4B8C-83A1-F6EECF244321}">
                      <p14:modId xmlns:p14="http://schemas.microsoft.com/office/powerpoint/2010/main" val="181801871"/>
                    </p:ext>
                  </p:extLst>
                </p:nvPr>
              </p:nvGraphicFramePr>
              <p:xfrm>
                <a:off x="815325" y="2733557"/>
                <a:ext cx="2675075" cy="1676400"/>
              </p:xfrm>
              <a:graphic>
                <a:graphicData uri="http://schemas.openxmlformats.org/drawingml/2006/table">
                  <a:tbl>
                    <a:tblPr firstRow="1" bandRow="1">
                      <a:tableStyleId>{5C22544A-7EE6-4342-B048-85BDC9FD1C3A}</a:tableStyleId>
                    </a:tblPr>
                    <a:tblGrid>
                      <a:gridCol w="877935">
                        <a:extLst>
                          <a:ext uri="{9D8B030D-6E8A-4147-A177-3AD203B41FA5}">
                            <a16:colId xmlns:a16="http://schemas.microsoft.com/office/drawing/2014/main" val="20000"/>
                          </a:ext>
                        </a:extLst>
                      </a:gridCol>
                      <a:gridCol w="898570">
                        <a:extLst>
                          <a:ext uri="{9D8B030D-6E8A-4147-A177-3AD203B41FA5}">
                            <a16:colId xmlns:a16="http://schemas.microsoft.com/office/drawing/2014/main" val="20001"/>
                          </a:ext>
                        </a:extLst>
                      </a:gridCol>
                      <a:gridCol w="898570">
                        <a:extLst>
                          <a:ext uri="{9D8B030D-6E8A-4147-A177-3AD203B41FA5}">
                            <a16:colId xmlns:a16="http://schemas.microsoft.com/office/drawing/2014/main" val="20002"/>
                          </a:ext>
                        </a:extLst>
                      </a:gridCol>
                    </a:tblGrid>
                    <a:tr h="298165">
                      <a:tc>
                        <a:txBody>
                          <a:bodyPr/>
                          <a:lstStyle/>
                          <a:p>
                            <a:pPr algn="ctr"/>
                            <a:r>
                              <a:rPr lang="en-US" sz="1600" dirty="0">
                                <a:solidFill>
                                  <a:schemeClr val="tx1">
                                    <a:lumMod val="75000"/>
                                    <a:lumOff val="25000"/>
                                  </a:schemeClr>
                                </a:solidFill>
                                <a:latin typeface="Palatino Linotype" panose="02040502050505030304" pitchFamily="18" charset="0"/>
                              </a:rPr>
                              <a:t>Input</a:t>
                            </a:r>
                            <a:r>
                              <a:rPr lang="en-US" sz="1600" baseline="0" dirty="0">
                                <a:solidFill>
                                  <a:schemeClr val="tx1">
                                    <a:lumMod val="75000"/>
                                    <a:lumOff val="25000"/>
                                  </a:schemeClr>
                                </a:solidFill>
                                <a:latin typeface="Palatino Linotype" panose="02040502050505030304" pitchFamily="18" charset="0"/>
                              </a:rPr>
                              <a:t> 1</a:t>
                            </a:r>
                            <a:endParaRPr lang="en-US" sz="1600" dirty="0">
                              <a:solidFill>
                                <a:schemeClr val="tx1">
                                  <a:lumMod val="75000"/>
                                  <a:lumOff val="25000"/>
                                </a:schemeClr>
                              </a:solidFill>
                              <a:latin typeface="Palatino Linotype" panose="02040502050505030304" pitchFamily="18" charset="0"/>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lumMod val="75000"/>
                                    <a:lumOff val="25000"/>
                                  </a:schemeClr>
                                </a:solidFill>
                                <a:latin typeface="Palatino Linotype" panose="02040502050505030304" pitchFamily="18" charset="0"/>
                              </a:rPr>
                              <a:t>Input</a:t>
                            </a:r>
                            <a:r>
                              <a:rPr lang="en-US" sz="1600" baseline="0" dirty="0">
                                <a:solidFill>
                                  <a:schemeClr val="tx1">
                                    <a:lumMod val="75000"/>
                                    <a:lumOff val="25000"/>
                                  </a:schemeClr>
                                </a:solidFill>
                                <a:latin typeface="Palatino Linotype" panose="02040502050505030304" pitchFamily="18" charset="0"/>
                              </a:rPr>
                              <a:t> 2</a:t>
                            </a:r>
                            <a:endParaRPr lang="en-US" sz="1600" dirty="0">
                              <a:solidFill>
                                <a:schemeClr val="tx1">
                                  <a:lumMod val="75000"/>
                                  <a:lumOff val="25000"/>
                                </a:schemeClr>
                              </a:solidFill>
                              <a:latin typeface="Palatino Linotype" panose="02040502050505030304" pitchFamily="18" charset="0"/>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lumMod val="75000"/>
                                    <a:lumOff val="25000"/>
                                  </a:schemeClr>
                                </a:solidFill>
                                <a:latin typeface="Palatino Linotype" panose="02040502050505030304" pitchFamily="18" charset="0"/>
                              </a:rPr>
                              <a:t>XOR</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9788">
                      <a:tc>
                        <a:txBody>
                          <a:bodyPr/>
                          <a:lstStyle/>
                          <a:p>
                            <a:pPr algn="ctr"/>
                            <a:r>
                              <a:rPr lang="en-US" sz="1600" dirty="0">
                                <a:solidFill>
                                  <a:srgbClr val="BD582C"/>
                                </a:solidFill>
                                <a:latin typeface="Palatino Linotype" panose="02040502050505030304" pitchFamily="18" charset="0"/>
                              </a:rPr>
                              <a:t>1</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rgbClr val="BD582C"/>
                                </a:solidFill>
                                <a:latin typeface="Palatino Linotype" panose="02040502050505030304" pitchFamily="18" charset="0"/>
                              </a:rPr>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1600" dirty="0">
                                <a:solidFill>
                                  <a:schemeClr val="tx1">
                                    <a:lumMod val="75000"/>
                                    <a:lumOff val="25000"/>
                                  </a:schemeClr>
                                </a:solidFill>
                                <a:latin typeface="Palatino Linotype" panose="02040502050505030304" pitchFamily="18" charset="0"/>
                              </a:rPr>
                              <a:t>-1</a:t>
                            </a:r>
                            <a:endParaRPr lang="en-US" sz="1600" dirty="0">
                              <a:solidFill>
                                <a:schemeClr val="tx1">
                                  <a:lumMod val="75000"/>
                                  <a:lumOff val="25000"/>
                                </a:schemeClr>
                              </a:solidFill>
                              <a:latin typeface="Palatino Linotype" panose="02040502050505030304" pitchFamily="18"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9788">
                      <a:tc>
                        <a:txBody>
                          <a:bodyPr/>
                          <a:lstStyle/>
                          <a:p>
                            <a:pPr algn="ctr"/>
                            <a:r>
                              <a:rPr lang="en-US" sz="1600" dirty="0">
                                <a:solidFill>
                                  <a:srgbClr val="BD582C"/>
                                </a:solidFill>
                                <a:latin typeface="Palatino Linotype" panose="02040502050505030304" pitchFamily="18" charset="0"/>
                              </a:rPr>
                              <a:t>1</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rgbClr val="BD582C"/>
                                </a:solidFill>
                                <a:latin typeface="Palatino Linotype" panose="02040502050505030304" pitchFamily="18" charset="0"/>
                              </a:rPr>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1600" dirty="0">
                                <a:solidFill>
                                  <a:schemeClr val="tx1">
                                    <a:lumMod val="75000"/>
                                    <a:lumOff val="25000"/>
                                  </a:schemeClr>
                                </a:solidFill>
                                <a:latin typeface="Palatino Linotype" panose="02040502050505030304" pitchFamily="18" charset="0"/>
                              </a:rPr>
                              <a:t>+</a:t>
                            </a:r>
                            <a:r>
                              <a:rPr lang="en-US" sz="1600" dirty="0">
                                <a:solidFill>
                                  <a:schemeClr val="tx1">
                                    <a:lumMod val="75000"/>
                                    <a:lumOff val="25000"/>
                                  </a:schemeClr>
                                </a:solidFill>
                                <a:latin typeface="Palatino Linotype" panose="02040502050505030304" pitchFamily="18" charset="0"/>
                              </a:rPr>
                              <a:t>1</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29788">
                      <a:tc>
                        <a:txBody>
                          <a:bodyPr/>
                          <a:lstStyle/>
                          <a:p>
                            <a:pPr algn="ctr"/>
                            <a:r>
                              <a:rPr lang="en-US" sz="1600" dirty="0">
                                <a:solidFill>
                                  <a:srgbClr val="BD582C"/>
                                </a:solidFill>
                                <a:latin typeface="Palatino Linotype" panose="02040502050505030304" pitchFamily="18" charset="0"/>
                              </a:rPr>
                              <a:t>0</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rgbClr val="BD582C"/>
                                </a:solidFill>
                                <a:latin typeface="Palatino Linotype" panose="02040502050505030304" pitchFamily="18" charset="0"/>
                              </a:rPr>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1600" dirty="0">
                                <a:solidFill>
                                  <a:schemeClr val="tx1">
                                    <a:lumMod val="75000"/>
                                    <a:lumOff val="25000"/>
                                  </a:schemeClr>
                                </a:solidFill>
                                <a:latin typeface="Palatino Linotype" panose="02040502050505030304" pitchFamily="18" charset="0"/>
                              </a:rPr>
                              <a:t>+</a:t>
                            </a:r>
                            <a:r>
                              <a:rPr lang="en-US" sz="1600" dirty="0">
                                <a:solidFill>
                                  <a:schemeClr val="tx1">
                                    <a:lumMod val="75000"/>
                                    <a:lumOff val="25000"/>
                                  </a:schemeClr>
                                </a:solidFill>
                                <a:latin typeface="Palatino Linotype" panose="02040502050505030304" pitchFamily="18" charset="0"/>
                              </a:rPr>
                              <a:t>1</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29788">
                      <a:tc>
                        <a:txBody>
                          <a:bodyPr/>
                          <a:lstStyle/>
                          <a:p>
                            <a:pPr algn="ctr"/>
                            <a:r>
                              <a:rPr lang="en-US" sz="1600" dirty="0">
                                <a:solidFill>
                                  <a:srgbClr val="BD582C"/>
                                </a:solidFill>
                                <a:latin typeface="Palatino Linotype" panose="02040502050505030304" pitchFamily="18" charset="0"/>
                              </a:rPr>
                              <a:t>0</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dirty="0">
                                <a:solidFill>
                                  <a:srgbClr val="BD582C"/>
                                </a:solidFill>
                                <a:latin typeface="Palatino Linotype" panose="02040502050505030304" pitchFamily="18" charset="0"/>
                              </a:rPr>
                              <a:t>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l-GR" sz="1600" dirty="0">
                                <a:solidFill>
                                  <a:schemeClr val="tx1">
                                    <a:lumMod val="75000"/>
                                    <a:lumOff val="25000"/>
                                  </a:schemeClr>
                                </a:solidFill>
                                <a:latin typeface="Palatino Linotype" panose="02040502050505030304" pitchFamily="18" charset="0"/>
                              </a:rPr>
                              <a:t>-1</a:t>
                            </a:r>
                            <a:endParaRPr lang="en-US" sz="1600" dirty="0">
                              <a:solidFill>
                                <a:schemeClr val="tx1">
                                  <a:lumMod val="75000"/>
                                  <a:lumOff val="25000"/>
                                </a:schemeClr>
                              </a:solidFill>
                              <a:latin typeface="Palatino Linotype" panose="02040502050505030304" pitchFamily="18"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Fallback>
        </mc:AlternateContent>
        <p:grpSp>
          <p:nvGrpSpPr>
            <p:cNvPr id="6" name="Group 5">
              <a:extLst>
                <a:ext uri="{FF2B5EF4-FFF2-40B4-BE49-F238E27FC236}">
                  <a16:creationId xmlns:a16="http://schemas.microsoft.com/office/drawing/2014/main" id="{8E6E7596-CB03-432C-051C-4ABF480E724D}"/>
                </a:ext>
              </a:extLst>
            </p:cNvPr>
            <p:cNvGrpSpPr/>
            <p:nvPr/>
          </p:nvGrpSpPr>
          <p:grpSpPr>
            <a:xfrm>
              <a:off x="2314517" y="4422453"/>
              <a:ext cx="1746036" cy="1613322"/>
              <a:chOff x="8403438" y="975738"/>
              <a:chExt cx="3456515" cy="3193793"/>
            </a:xfrm>
          </p:grpSpPr>
          <p:sp>
            <p:nvSpPr>
              <p:cNvPr id="7" name="Oval 6">
                <a:extLst>
                  <a:ext uri="{FF2B5EF4-FFF2-40B4-BE49-F238E27FC236}">
                    <a16:creationId xmlns:a16="http://schemas.microsoft.com/office/drawing/2014/main" id="{BAE258AE-9080-2E7B-AA39-7709F482FFC6}"/>
                  </a:ext>
                </a:extLst>
              </p:cNvPr>
              <p:cNvSpPr/>
              <p:nvPr/>
            </p:nvSpPr>
            <p:spPr>
              <a:xfrm rot="2709092">
                <a:off x="9897037" y="1524000"/>
                <a:ext cx="654424" cy="6544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Palatino Linotype" panose="02040502050505030304" pitchFamily="18" charset="0"/>
                </a:endParaRPr>
              </a:p>
            </p:txBody>
          </p:sp>
          <p:sp>
            <p:nvSpPr>
              <p:cNvPr id="8" name="Oval 7">
                <a:extLst>
                  <a:ext uri="{FF2B5EF4-FFF2-40B4-BE49-F238E27FC236}">
                    <a16:creationId xmlns:a16="http://schemas.microsoft.com/office/drawing/2014/main" id="{C22BB353-4E18-E2AD-D066-6A2D257F6D55}"/>
                  </a:ext>
                </a:extLst>
              </p:cNvPr>
              <p:cNvSpPr/>
              <p:nvPr/>
            </p:nvSpPr>
            <p:spPr>
              <a:xfrm rot="20708216">
                <a:off x="9193306" y="2859742"/>
                <a:ext cx="654424" cy="6544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Palatino Linotype" panose="02040502050505030304" pitchFamily="18" charset="0"/>
                </a:endParaRPr>
              </a:p>
            </p:txBody>
          </p:sp>
          <p:sp>
            <p:nvSpPr>
              <p:cNvPr id="9" name="Oval 8">
                <a:extLst>
                  <a:ext uri="{FF2B5EF4-FFF2-40B4-BE49-F238E27FC236}">
                    <a16:creationId xmlns:a16="http://schemas.microsoft.com/office/drawing/2014/main" id="{371715C2-5B38-E369-22EE-1DFB32B6C1B5}"/>
                  </a:ext>
                </a:extLst>
              </p:cNvPr>
              <p:cNvSpPr/>
              <p:nvPr/>
            </p:nvSpPr>
            <p:spPr>
              <a:xfrm rot="526377">
                <a:off x="10726266" y="2859742"/>
                <a:ext cx="654424" cy="6544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Palatino Linotype" panose="02040502050505030304" pitchFamily="18" charset="0"/>
                </a:endParaRPr>
              </a:p>
            </p:txBody>
          </p:sp>
          <p:cxnSp>
            <p:nvCxnSpPr>
              <p:cNvPr id="10" name="Straight Arrow Connector 9">
                <a:extLst>
                  <a:ext uri="{FF2B5EF4-FFF2-40B4-BE49-F238E27FC236}">
                    <a16:creationId xmlns:a16="http://schemas.microsoft.com/office/drawing/2014/main" id="{CE64EE2F-E68C-DCF4-7757-58326F8D3E2D}"/>
                  </a:ext>
                </a:extLst>
              </p:cNvPr>
              <p:cNvCxnSpPr>
                <a:stCxn id="8" idx="7"/>
                <a:endCxn id="7" idx="4"/>
              </p:cNvCxnSpPr>
              <p:nvPr/>
            </p:nvCxnSpPr>
            <p:spPr>
              <a:xfrm flipV="1">
                <a:off x="9684801" y="2081973"/>
                <a:ext cx="307463" cy="82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D1D242-C474-3FA6-B952-4C6842EE96CD}"/>
                  </a:ext>
                </a:extLst>
              </p:cNvPr>
              <p:cNvCxnSpPr>
                <a:stCxn id="9" idx="1"/>
                <a:endCxn id="7" idx="6"/>
              </p:cNvCxnSpPr>
              <p:nvPr/>
            </p:nvCxnSpPr>
            <p:spPr>
              <a:xfrm flipH="1" flipV="1">
                <a:off x="10455010" y="2083197"/>
                <a:ext cx="405090" cy="839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8B6451B-4E85-B1D9-17E1-87880A73E26A}"/>
                  </a:ext>
                </a:extLst>
              </p:cNvPr>
              <p:cNvSpPr/>
              <p:nvPr/>
            </p:nvSpPr>
            <p:spPr>
              <a:xfrm>
                <a:off x="8403438" y="3560244"/>
                <a:ext cx="1571603" cy="609287"/>
              </a:xfrm>
              <a:prstGeom prst="rect">
                <a:avLst/>
              </a:prstGeom>
            </p:spPr>
            <p:txBody>
              <a:bodyPr wrap="square">
                <a:spAutoFit/>
              </a:bodyPr>
              <a:lstStyle/>
              <a:p>
                <a:pPr algn="ctr"/>
                <a:r>
                  <a:rPr lang="en-US" sz="1400" dirty="0">
                    <a:latin typeface="Palatino Linotype" panose="02040502050505030304" pitchFamily="18" charset="0"/>
                  </a:rPr>
                  <a:t>Input 1</a:t>
                </a:r>
              </a:p>
            </p:txBody>
          </p:sp>
          <p:sp>
            <p:nvSpPr>
              <p:cNvPr id="13" name="Rectangle 12">
                <a:extLst>
                  <a:ext uri="{FF2B5EF4-FFF2-40B4-BE49-F238E27FC236}">
                    <a16:creationId xmlns:a16="http://schemas.microsoft.com/office/drawing/2014/main" id="{81050099-5F01-577F-2522-5158AD153878}"/>
                  </a:ext>
                </a:extLst>
              </p:cNvPr>
              <p:cNvSpPr/>
              <p:nvPr/>
            </p:nvSpPr>
            <p:spPr>
              <a:xfrm>
                <a:off x="10355145" y="3560244"/>
                <a:ext cx="1504808" cy="609287"/>
              </a:xfrm>
              <a:prstGeom prst="rect">
                <a:avLst/>
              </a:prstGeom>
            </p:spPr>
            <p:txBody>
              <a:bodyPr wrap="none">
                <a:spAutoFit/>
              </a:bodyPr>
              <a:lstStyle/>
              <a:p>
                <a:pPr algn="ctr"/>
                <a:r>
                  <a:rPr lang="en-US" sz="1400" dirty="0">
                    <a:latin typeface="Palatino Linotype" panose="02040502050505030304" pitchFamily="18" charset="0"/>
                  </a:rPr>
                  <a:t>Input 2</a:t>
                </a:r>
              </a:p>
            </p:txBody>
          </p:sp>
          <p:sp>
            <p:nvSpPr>
              <p:cNvPr id="14" name="Rectangle 13">
                <a:extLst>
                  <a:ext uri="{FF2B5EF4-FFF2-40B4-BE49-F238E27FC236}">
                    <a16:creationId xmlns:a16="http://schemas.microsoft.com/office/drawing/2014/main" id="{857A3DA2-3B6D-1072-71BF-86A73411E9E0}"/>
                  </a:ext>
                </a:extLst>
              </p:cNvPr>
              <p:cNvSpPr/>
              <p:nvPr/>
            </p:nvSpPr>
            <p:spPr>
              <a:xfrm>
                <a:off x="9415881" y="975738"/>
                <a:ext cx="1540107" cy="609287"/>
              </a:xfrm>
              <a:prstGeom prst="rect">
                <a:avLst/>
              </a:prstGeom>
            </p:spPr>
            <p:txBody>
              <a:bodyPr wrap="square">
                <a:spAutoFit/>
              </a:bodyPr>
              <a:lstStyle/>
              <a:p>
                <a:pPr algn="ctr"/>
                <a:r>
                  <a:rPr lang="en-US" sz="1400" dirty="0">
                    <a:latin typeface="Palatino Linotype" panose="02040502050505030304" pitchFamily="18" charset="0"/>
                  </a:rPr>
                  <a:t>Output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0EEB1D1-1EF1-97A0-B7E5-772F58C1479C}"/>
                      </a:ext>
                    </a:extLst>
                  </p:cNvPr>
                  <p:cNvSpPr/>
                  <p:nvPr/>
                </p:nvSpPr>
                <p:spPr>
                  <a:xfrm>
                    <a:off x="9173675" y="2105349"/>
                    <a:ext cx="861630" cy="6092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𝑤</m:t>
                              </m:r>
                            </m:e>
                            <m:sub>
                              <m:r>
                                <a:rPr lang="en-US" sz="1400" b="0" i="1" smtClean="0">
                                  <a:solidFill>
                                    <a:schemeClr val="tx1"/>
                                  </a:solidFill>
                                  <a:latin typeface="Cambria Math" panose="02040503050406030204" pitchFamily="18" charset="0"/>
                                </a:rPr>
                                <m:t>1</m:t>
                              </m:r>
                            </m:sub>
                          </m:sSub>
                        </m:oMath>
                      </m:oMathPara>
                    </a14:m>
                    <a:endParaRPr lang="en-US" sz="1400" dirty="0">
                      <a:solidFill>
                        <a:schemeClr val="tx1"/>
                      </a:solidFill>
                      <a:latin typeface="Palatino Linotype" panose="0204050205050503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9173675" y="2105349"/>
                    <a:ext cx="861630" cy="6092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27743EA-51FA-E801-CD45-5ACB45F0C082}"/>
                      </a:ext>
                    </a:extLst>
                  </p:cNvPr>
                  <p:cNvSpPr/>
                  <p:nvPr/>
                </p:nvSpPr>
                <p:spPr>
                  <a:xfrm>
                    <a:off x="10516465" y="2083955"/>
                    <a:ext cx="869884" cy="6092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𝑤</m:t>
                              </m:r>
                            </m:e>
                            <m:sub>
                              <m:r>
                                <a:rPr lang="en-US" sz="1400" b="0" i="1" smtClean="0">
                                  <a:solidFill>
                                    <a:schemeClr val="tx1"/>
                                  </a:solidFill>
                                  <a:latin typeface="Cambria Math" panose="02040503050406030204" pitchFamily="18" charset="0"/>
                                </a:rPr>
                                <m:t>2</m:t>
                              </m:r>
                            </m:sub>
                          </m:sSub>
                        </m:oMath>
                      </m:oMathPara>
                    </a14:m>
                    <a:endParaRPr lang="en-US" sz="1400" dirty="0">
                      <a:solidFill>
                        <a:schemeClr val="tx1"/>
                      </a:solidFill>
                      <a:latin typeface="Palatino Linotype" panose="0204050205050503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0516465" y="2083955"/>
                    <a:ext cx="869884" cy="609287"/>
                  </a:xfrm>
                  <a:prstGeom prst="rect">
                    <a:avLst/>
                  </a:prstGeom>
                  <a:blipFill>
                    <a:blip r:embed="rId5"/>
                    <a:stretch>
                      <a:fillRect/>
                    </a:stretch>
                  </a:blipFill>
                </p:spPr>
                <p:txBody>
                  <a:bodyPr/>
                  <a:lstStyle/>
                  <a:p>
                    <a:r>
                      <a:rPr lang="en-US">
                        <a:noFill/>
                      </a:rPr>
                      <a:t> </a:t>
                    </a:r>
                  </a:p>
                </p:txBody>
              </p:sp>
            </mc:Fallback>
          </mc:AlternateContent>
        </p:grpSp>
      </p:grpSp>
      <p:grpSp>
        <p:nvGrpSpPr>
          <p:cNvPr id="17" name="Group 16">
            <a:extLst>
              <a:ext uri="{FF2B5EF4-FFF2-40B4-BE49-F238E27FC236}">
                <a16:creationId xmlns:a16="http://schemas.microsoft.com/office/drawing/2014/main" id="{89F10E0A-481F-E8B9-26A5-C598A1512D57}"/>
              </a:ext>
            </a:extLst>
          </p:cNvPr>
          <p:cNvGrpSpPr/>
          <p:nvPr/>
        </p:nvGrpSpPr>
        <p:grpSpPr>
          <a:xfrm>
            <a:off x="3283980" y="2653920"/>
            <a:ext cx="4947492" cy="3131560"/>
            <a:chOff x="3252449" y="3021782"/>
            <a:chExt cx="4947492" cy="3131560"/>
          </a:xfrm>
        </p:grpSpPr>
        <p:grpSp>
          <p:nvGrpSpPr>
            <p:cNvPr id="18" name="Group 17">
              <a:extLst>
                <a:ext uri="{FF2B5EF4-FFF2-40B4-BE49-F238E27FC236}">
                  <a16:creationId xmlns:a16="http://schemas.microsoft.com/office/drawing/2014/main" id="{1A5D1180-5A86-761C-FD27-4D378FF10B4B}"/>
                </a:ext>
              </a:extLst>
            </p:cNvPr>
            <p:cNvGrpSpPr/>
            <p:nvPr/>
          </p:nvGrpSpPr>
          <p:grpSpPr>
            <a:xfrm>
              <a:off x="4424636" y="4344207"/>
              <a:ext cx="2879099" cy="1809135"/>
              <a:chOff x="3461880" y="4662946"/>
              <a:chExt cx="1869440" cy="1075765"/>
            </a:xfrm>
          </p:grpSpPr>
          <p:sp>
            <p:nvSpPr>
              <p:cNvPr id="22" name="Rectangle 21">
                <a:extLst>
                  <a:ext uri="{FF2B5EF4-FFF2-40B4-BE49-F238E27FC236}">
                    <a16:creationId xmlns:a16="http://schemas.microsoft.com/office/drawing/2014/main" id="{DA75A05E-314F-CFF0-924F-D45CDD083573}"/>
                  </a:ext>
                </a:extLst>
              </p:cNvPr>
              <p:cNvSpPr/>
              <p:nvPr/>
            </p:nvSpPr>
            <p:spPr>
              <a:xfrm>
                <a:off x="3879038" y="4662946"/>
                <a:ext cx="1075765" cy="1075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582C"/>
                  </a:solidFill>
                  <a:latin typeface="+mj-lt"/>
                </a:endParaRPr>
              </a:p>
            </p:txBody>
          </p:sp>
          <p:sp>
            <p:nvSpPr>
              <p:cNvPr id="23" name="Oval 22">
                <a:extLst>
                  <a:ext uri="{FF2B5EF4-FFF2-40B4-BE49-F238E27FC236}">
                    <a16:creationId xmlns:a16="http://schemas.microsoft.com/office/drawing/2014/main" id="{D3334F3C-830F-9F96-A687-E6CA3DE13F70}"/>
                  </a:ext>
                </a:extLst>
              </p:cNvPr>
              <p:cNvSpPr/>
              <p:nvPr/>
            </p:nvSpPr>
            <p:spPr>
              <a:xfrm>
                <a:off x="3992880" y="5462060"/>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582C"/>
                  </a:solidFill>
                  <a:latin typeface="+mj-lt"/>
                </a:endParaRPr>
              </a:p>
            </p:txBody>
          </p:sp>
          <p:sp>
            <p:nvSpPr>
              <p:cNvPr id="24" name="Oval 23">
                <a:extLst>
                  <a:ext uri="{FF2B5EF4-FFF2-40B4-BE49-F238E27FC236}">
                    <a16:creationId xmlns:a16="http://schemas.microsoft.com/office/drawing/2014/main" id="{CA0F7808-FCEC-DA51-2171-9275714ECE61}"/>
                  </a:ext>
                </a:extLst>
              </p:cNvPr>
              <p:cNvSpPr/>
              <p:nvPr/>
            </p:nvSpPr>
            <p:spPr>
              <a:xfrm>
                <a:off x="4647616" y="4804828"/>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582C"/>
                  </a:solidFill>
                  <a:latin typeface="+mj-lt"/>
                </a:endParaRPr>
              </a:p>
            </p:txBody>
          </p:sp>
          <p:sp>
            <p:nvSpPr>
              <p:cNvPr id="25" name="Oval 24">
                <a:extLst>
                  <a:ext uri="{FF2B5EF4-FFF2-40B4-BE49-F238E27FC236}">
                    <a16:creationId xmlns:a16="http://schemas.microsoft.com/office/drawing/2014/main" id="{32B44A81-7B19-8EED-753B-87E1A4DED50D}"/>
                  </a:ext>
                </a:extLst>
              </p:cNvPr>
              <p:cNvSpPr/>
              <p:nvPr/>
            </p:nvSpPr>
            <p:spPr>
              <a:xfrm>
                <a:off x="3992880" y="4801796"/>
                <a:ext cx="152400" cy="152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582C"/>
                  </a:solidFill>
                  <a:latin typeface="+mj-lt"/>
                </a:endParaRPr>
              </a:p>
            </p:txBody>
          </p:sp>
          <p:sp>
            <p:nvSpPr>
              <p:cNvPr id="26" name="Oval 25">
                <a:extLst>
                  <a:ext uri="{FF2B5EF4-FFF2-40B4-BE49-F238E27FC236}">
                    <a16:creationId xmlns:a16="http://schemas.microsoft.com/office/drawing/2014/main" id="{429377CA-E202-742F-CD82-FEC62D6C1953}"/>
                  </a:ext>
                </a:extLst>
              </p:cNvPr>
              <p:cNvSpPr/>
              <p:nvPr/>
            </p:nvSpPr>
            <p:spPr>
              <a:xfrm>
                <a:off x="4647616" y="5462060"/>
                <a:ext cx="152400" cy="152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582C"/>
                  </a:solidFill>
                  <a:latin typeface="+mj-lt"/>
                </a:endParaRPr>
              </a:p>
            </p:txBody>
          </p:sp>
          <p:sp>
            <p:nvSpPr>
              <p:cNvPr id="27" name="Oval 26">
                <a:extLst>
                  <a:ext uri="{FF2B5EF4-FFF2-40B4-BE49-F238E27FC236}">
                    <a16:creationId xmlns:a16="http://schemas.microsoft.com/office/drawing/2014/main" id="{D76712FB-D188-A33A-16C5-1A2B7B51CD96}"/>
                  </a:ext>
                </a:extLst>
              </p:cNvPr>
              <p:cNvSpPr/>
              <p:nvPr/>
            </p:nvSpPr>
            <p:spPr>
              <a:xfrm rot="2498012">
                <a:off x="3461880" y="4997627"/>
                <a:ext cx="1869440" cy="406400"/>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582C"/>
                  </a:solidFill>
                  <a:latin typeface="+mj-lt"/>
                </a:endParaRPr>
              </a:p>
            </p:txBody>
          </p:sp>
        </p:gr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5038D29B-6CB6-34D0-C3F7-C6BA4AB49393}"/>
                    </a:ext>
                  </a:extLst>
                </p:cNvPr>
                <p:cNvSpPr/>
                <p:nvPr/>
              </p:nvSpPr>
              <p:spPr>
                <a:xfrm>
                  <a:off x="3252449" y="3021782"/>
                  <a:ext cx="4947492" cy="1200329"/>
                </a:xfrm>
                <a:prstGeom prst="rect">
                  <a:avLst/>
                </a:prstGeom>
              </p:spPr>
              <p:txBody>
                <a:bodyPr wrap="square">
                  <a:spAutoFit/>
                </a:bodyPr>
                <a:lstStyle/>
                <a:p>
                  <a:pPr lvl="2"/>
                  <a14:m>
                    <m:oMathPara xmlns:m="http://schemas.openxmlformats.org/officeDocument/2006/math">
                      <m:oMathParaPr>
                        <m:jc m:val="centerGroup"/>
                      </m:oMathParaPr>
                      <m:oMath xmlns:m="http://schemas.openxmlformats.org/officeDocument/2006/math">
                        <m:r>
                          <a:rPr lang="en-US" i="1">
                            <a:solidFill>
                              <a:srgbClr val="BD582C"/>
                            </a:solidFill>
                            <a:latin typeface="Cambria Math" panose="02040503050406030204" pitchFamily="18" charset="0"/>
                          </a:rPr>
                          <m:t>1</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r>
                          <a:rPr lang="en-US" i="1">
                            <a:solidFill>
                              <a:srgbClr val="BD582C"/>
                            </a:solidFill>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 &lt;</m:t>
                        </m:r>
                        <m:r>
                          <a:rPr lang="el-GR" i="1">
                            <a:latin typeface="Cambria Math" panose="02040503050406030204" pitchFamily="18" charset="0"/>
                          </a:rPr>
                          <m:t>𝜏</m:t>
                        </m:r>
                        <m:r>
                          <a:rPr lang="el-GR" i="1">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2</m:t>
                            </m:r>
                          </m:sub>
                        </m:sSub>
                        <m:r>
                          <a:rPr lang="el-GR" i="1">
                            <a:solidFill>
                              <a:srgbClr val="FF0000"/>
                            </a:solidFill>
                            <a:latin typeface="Cambria Math" panose="02040503050406030204" pitchFamily="18" charset="0"/>
                            <a:ea typeface="Cambria Math" panose="02040503050406030204" pitchFamily="18" charset="0"/>
                          </a:rPr>
                          <m:t>&lt;</m:t>
                        </m:r>
                        <m:r>
                          <a:rPr lang="el-GR" i="1">
                            <a:solidFill>
                              <a:srgbClr val="FF0000"/>
                            </a:solidFill>
                            <a:latin typeface="Cambria Math" panose="02040503050406030204" pitchFamily="18" charset="0"/>
                            <a:ea typeface="Cambria Math" panose="02040503050406030204" pitchFamily="18" charset="0"/>
                          </a:rPr>
                          <m:t>𝜏</m:t>
                        </m:r>
                      </m:oMath>
                    </m:oMathPara>
                  </a14:m>
                  <a:endParaRPr lang="el-GR" i="1" dirty="0">
                    <a:solidFill>
                      <a:srgbClr val="BD582C"/>
                    </a:solidFill>
                    <a:latin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r>
                          <a:rPr lang="en-US" i="1" smtClean="0">
                            <a:solidFill>
                              <a:srgbClr val="BD582C"/>
                            </a:solidFill>
                            <a:latin typeface="Cambria Math" panose="02040503050406030204" pitchFamily="18" charset="0"/>
                          </a:rPr>
                          <m:t>1</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r>
                          <a:rPr lang="en-US" i="1">
                            <a:solidFill>
                              <a:srgbClr val="BD582C"/>
                            </a:solidFill>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 &gt;</m:t>
                        </m:r>
                        <m:r>
                          <a:rPr lang="el-GR" i="1">
                            <a:latin typeface="Cambria Math" panose="02040503050406030204" pitchFamily="18" charset="0"/>
                          </a:rPr>
                          <m:t>𝜏</m:t>
                        </m:r>
                        <m:r>
                          <a:rPr lang="el-GR" i="1">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1</m:t>
                            </m:r>
                          </m:sub>
                        </m:sSub>
                        <m:r>
                          <a:rPr lang="en-US" i="1">
                            <a:solidFill>
                              <a:srgbClr val="00B050"/>
                            </a:solidFill>
                            <a:latin typeface="Cambria Math" panose="02040503050406030204" pitchFamily="18" charset="0"/>
                          </a:rPr>
                          <m:t>&gt;</m:t>
                        </m:r>
                        <m:r>
                          <a:rPr lang="el-GR" i="1">
                            <a:solidFill>
                              <a:srgbClr val="00B050"/>
                            </a:solidFill>
                            <a:latin typeface="Cambria Math" panose="02040503050406030204" pitchFamily="18" charset="0"/>
                          </a:rPr>
                          <m:t>𝜏</m:t>
                        </m:r>
                      </m:oMath>
                    </m:oMathPara>
                  </a14:m>
                  <a:endParaRPr lang="el-GR" i="1" dirty="0">
                    <a:solidFill>
                      <a:srgbClr val="BD582C"/>
                    </a:solidFill>
                    <a:latin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r>
                          <a:rPr lang="en-US" i="1">
                            <a:solidFill>
                              <a:srgbClr val="BD582C"/>
                            </a:solidFill>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r>
                          <a:rPr lang="en-US" i="1">
                            <a:solidFill>
                              <a:srgbClr val="BD582C"/>
                            </a:solidFill>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 &gt;</m:t>
                        </m:r>
                        <m:r>
                          <a:rPr lang="el-GR" i="1">
                            <a:latin typeface="Cambria Math" panose="02040503050406030204" pitchFamily="18" charset="0"/>
                          </a:rPr>
                          <m:t>𝜏</m:t>
                        </m:r>
                        <m:r>
                          <a:rPr lang="el-GR" i="1">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2</m:t>
                            </m:r>
                          </m:sub>
                        </m:sSub>
                        <m:r>
                          <a:rPr lang="en-US" i="1">
                            <a:solidFill>
                              <a:srgbClr val="00B050"/>
                            </a:solidFill>
                            <a:latin typeface="Cambria Math" panose="02040503050406030204" pitchFamily="18" charset="0"/>
                          </a:rPr>
                          <m:t>&gt;</m:t>
                        </m:r>
                        <m:r>
                          <a:rPr lang="el-GR" i="1">
                            <a:solidFill>
                              <a:srgbClr val="00B050"/>
                            </a:solidFill>
                            <a:latin typeface="Cambria Math" panose="02040503050406030204" pitchFamily="18" charset="0"/>
                          </a:rPr>
                          <m:t>𝜏</m:t>
                        </m:r>
                      </m:oMath>
                    </m:oMathPara>
                  </a14:m>
                  <a:endParaRPr lang="el-GR" i="1" dirty="0">
                    <a:solidFill>
                      <a:srgbClr val="BD582C"/>
                    </a:solidFill>
                    <a:latin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r>
                          <a:rPr lang="en-US" i="1" smtClean="0">
                            <a:solidFill>
                              <a:srgbClr val="BD582C"/>
                            </a:solidFill>
                            <a:latin typeface="Cambria Math" panose="02040503050406030204" pitchFamily="18" charset="0"/>
                          </a:rPr>
                          <m:t>0</m:t>
                        </m:r>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r>
                          <a:rPr lang="en-US" i="1">
                            <a:solidFill>
                              <a:srgbClr val="BD582C"/>
                            </a:solidFill>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 </m:t>
                        </m:r>
                        <m:r>
                          <a:rPr lang="en-US" i="1">
                            <a:latin typeface="Cambria Math" panose="02040503050406030204" pitchFamily="18" charset="0"/>
                          </a:rPr>
                          <m:t>&lt;</m:t>
                        </m:r>
                        <m:r>
                          <a:rPr lang="el-GR" b="0" i="1" smtClean="0">
                            <a:latin typeface="Cambria Math" panose="02040503050406030204" pitchFamily="18" charset="0"/>
                          </a:rPr>
                          <m:t>𝜏</m:t>
                        </m:r>
                        <m:r>
                          <a:rPr lang="el-GR" i="1">
                            <a:latin typeface="Cambria Math" panose="02040503050406030204" pitchFamily="18" charset="0"/>
                            <a:ea typeface="Cambria Math" panose="02040503050406030204" pitchFamily="18" charset="0"/>
                          </a:rPr>
                          <m:t>→0&lt;</m:t>
                        </m:r>
                        <m:r>
                          <a:rPr lang="el-GR" b="0" i="1" smtClean="0">
                            <a:latin typeface="Cambria Math" panose="02040503050406030204" pitchFamily="18" charset="0"/>
                            <a:ea typeface="Cambria Math" panose="02040503050406030204" pitchFamily="18" charset="0"/>
                          </a:rPr>
                          <m:t>𝜏</m:t>
                        </m:r>
                      </m:oMath>
                    </m:oMathPara>
                  </a14:m>
                  <a:endParaRPr lang="el-GR" dirty="0">
                    <a:ea typeface="Cambria Math" panose="020405030504060302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3252449" y="3021782"/>
                  <a:ext cx="4947492" cy="1200329"/>
                </a:xfrm>
                <a:prstGeom prst="rect">
                  <a:avLst/>
                </a:prstGeom>
                <a:blipFill>
                  <a:blip r:embed="rId6"/>
                  <a:stretch>
                    <a:fillRect b="-4211"/>
                  </a:stretch>
                </a:blipFill>
              </p:spPr>
              <p:txBody>
                <a:bodyPr/>
                <a:lstStyle/>
                <a:p>
                  <a:r>
                    <a:rPr lang="en-US">
                      <a:noFill/>
                    </a:rPr>
                    <a:t> </a:t>
                  </a:r>
                </a:p>
              </p:txBody>
            </p:sp>
          </mc:Fallback>
        </mc:AlternateContent>
        <p:sp>
          <p:nvSpPr>
            <p:cNvPr id="20" name="Right Arrow 19">
              <a:extLst>
                <a:ext uri="{FF2B5EF4-FFF2-40B4-BE49-F238E27FC236}">
                  <a16:creationId xmlns:a16="http://schemas.microsoft.com/office/drawing/2014/main" id="{E8977E0B-1FC0-F7E6-A81C-6631F3637AD1}"/>
                </a:ext>
              </a:extLst>
            </p:cNvPr>
            <p:cNvSpPr/>
            <p:nvPr/>
          </p:nvSpPr>
          <p:spPr>
            <a:xfrm>
              <a:off x="3704417" y="3252566"/>
              <a:ext cx="356136" cy="554033"/>
            </a:xfrm>
            <a:prstGeom prst="rightArrow">
              <a:avLst>
                <a:gd name="adj1" fmla="val 50000"/>
                <a:gd name="adj2" fmla="val 69371"/>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BBC53326-FBCA-2992-6FA5-12A280E7407D}"/>
                </a:ext>
              </a:extLst>
            </p:cNvPr>
            <p:cNvSpPr/>
            <p:nvPr/>
          </p:nvSpPr>
          <p:spPr>
            <a:xfrm>
              <a:off x="4219132" y="4904546"/>
              <a:ext cx="356136" cy="554033"/>
            </a:xfrm>
            <a:prstGeom prst="rightArrow">
              <a:avLst>
                <a:gd name="adj1" fmla="val 50000"/>
                <a:gd name="adj2" fmla="val 69371"/>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6A8AFEF4-61B2-5700-1522-119CF8F3EF2D}"/>
              </a:ext>
            </a:extLst>
          </p:cNvPr>
          <p:cNvGrpSpPr/>
          <p:nvPr/>
        </p:nvGrpSpPr>
        <p:grpSpPr>
          <a:xfrm>
            <a:off x="7064185" y="2803976"/>
            <a:ext cx="4749452" cy="2308501"/>
            <a:chOff x="7032654" y="3171838"/>
            <a:chExt cx="4749452" cy="2308501"/>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7AC622B-5FE5-0035-9338-13D561CA76DB}"/>
                    </a:ext>
                  </a:extLst>
                </p:cNvPr>
                <p:cNvSpPr/>
                <p:nvPr/>
              </p:nvSpPr>
              <p:spPr>
                <a:xfrm>
                  <a:off x="7371992" y="3171838"/>
                  <a:ext cx="2696536" cy="646331"/>
                </a:xfrm>
                <a:prstGeom prst="rect">
                  <a:avLst/>
                </a:prstGeom>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1</m:t>
                            </m:r>
                          </m:sub>
                        </m:sSub>
                        <m:r>
                          <a:rPr lang="en-US" b="0" i="1" smtClean="0">
                            <a:solidFill>
                              <a:srgbClr val="00B050"/>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𝑤</m:t>
                            </m:r>
                          </m:e>
                          <m:sub>
                            <m:r>
                              <a:rPr lang="en-US" b="0" i="1" smtClean="0">
                                <a:solidFill>
                                  <a:srgbClr val="00B050"/>
                                </a:solidFill>
                                <a:latin typeface="Cambria Math" panose="02040503050406030204" pitchFamily="18" charset="0"/>
                              </a:rPr>
                              <m:t>2</m:t>
                            </m:r>
                          </m:sub>
                        </m:sSub>
                        <m:r>
                          <a:rPr lang="en-US" i="1">
                            <a:solidFill>
                              <a:srgbClr val="00B050"/>
                            </a:solidFill>
                            <a:latin typeface="Cambria Math" panose="02040503050406030204" pitchFamily="18" charset="0"/>
                          </a:rPr>
                          <m:t>&gt;</m:t>
                        </m:r>
                        <m:r>
                          <a:rPr lang="en-US" b="0" i="1" smtClean="0">
                            <a:solidFill>
                              <a:srgbClr val="00B050"/>
                            </a:solidFill>
                            <a:latin typeface="Cambria Math" panose="02040503050406030204" pitchFamily="18" charset="0"/>
                          </a:rPr>
                          <m:t>2</m:t>
                        </m:r>
                        <m:r>
                          <a:rPr lang="el-GR" b="0" i="1" smtClean="0">
                            <a:solidFill>
                              <a:srgbClr val="00B050"/>
                            </a:solidFill>
                            <a:latin typeface="Cambria Math" panose="02040503050406030204" pitchFamily="18" charset="0"/>
                            <a:ea typeface="Cambria Math" panose="02040503050406030204" pitchFamily="18" charset="0"/>
                          </a:rPr>
                          <m:t>𝜏</m:t>
                        </m:r>
                      </m:oMath>
                    </m:oMathPara>
                  </a14:m>
                  <a:endParaRPr lang="en-US" dirty="0">
                    <a:solidFill>
                      <a:srgbClr val="00B050"/>
                    </a:solidFill>
                    <a:ea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2</m:t>
                            </m:r>
                          </m:sub>
                        </m:sSub>
                        <m:r>
                          <a:rPr lang="el-GR" i="1">
                            <a:solidFill>
                              <a:srgbClr val="FF0000"/>
                            </a:solidFill>
                            <a:latin typeface="Cambria Math" panose="02040503050406030204" pitchFamily="18" charset="0"/>
                            <a:ea typeface="Cambria Math" panose="02040503050406030204" pitchFamily="18" charset="0"/>
                          </a:rPr>
                          <m:t>&lt;</m:t>
                        </m:r>
                        <m:r>
                          <a:rPr lang="el-GR" b="0" i="1" smtClean="0">
                            <a:solidFill>
                              <a:srgbClr val="FF0000"/>
                            </a:solidFill>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32" name="Rectangle 31"/>
                <p:cNvSpPr>
                  <a:spLocks noRot="1" noChangeAspect="1" noMove="1" noResize="1" noEditPoints="1" noAdjustHandles="1" noChangeArrowheads="1" noChangeShapeType="1" noTextEdit="1"/>
                </p:cNvSpPr>
                <p:nvPr/>
              </p:nvSpPr>
              <p:spPr>
                <a:xfrm>
                  <a:off x="7371992" y="3171838"/>
                  <a:ext cx="2696536" cy="646331"/>
                </a:xfrm>
                <a:prstGeom prst="rect">
                  <a:avLst/>
                </a:prstGeom>
                <a:blipFill>
                  <a:blip r:embed="rId7"/>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DC1EC4B-48F9-7B6A-767B-30E6AA8B5510}"/>
                </a:ext>
              </a:extLst>
            </p:cNvPr>
            <p:cNvSpPr txBox="1"/>
            <p:nvPr/>
          </p:nvSpPr>
          <p:spPr>
            <a:xfrm>
              <a:off x="7164643" y="4834008"/>
              <a:ext cx="3172789" cy="646331"/>
            </a:xfrm>
            <a:prstGeom prst="rect">
              <a:avLst/>
            </a:prstGeom>
            <a:noFill/>
          </p:spPr>
          <p:txBody>
            <a:bodyPr wrap="square" rtlCol="0">
              <a:spAutoFit/>
            </a:bodyPr>
            <a:lstStyle/>
            <a:p>
              <a:pPr algn="ctr"/>
              <a:r>
                <a:rPr lang="en-US" dirty="0">
                  <a:solidFill>
                    <a:schemeClr val="tx1">
                      <a:lumMod val="75000"/>
                      <a:lumOff val="25000"/>
                    </a:schemeClr>
                  </a:solidFill>
                  <a:latin typeface="Palatino Linotype" panose="02040502050505030304" pitchFamily="18" charset="0"/>
                </a:rPr>
                <a:t>No </a:t>
              </a:r>
              <a:r>
                <a:rPr lang="en-US" u="sng" dirty="0">
                  <a:solidFill>
                    <a:schemeClr val="tx1">
                      <a:lumMod val="75000"/>
                      <a:lumOff val="25000"/>
                    </a:schemeClr>
                  </a:solidFill>
                  <a:latin typeface="Palatino Linotype" panose="02040502050505030304" pitchFamily="18" charset="0"/>
                </a:rPr>
                <a:t>line</a:t>
              </a:r>
              <a:r>
                <a:rPr lang="en-US" dirty="0">
                  <a:solidFill>
                    <a:schemeClr val="tx1">
                      <a:lumMod val="75000"/>
                      <a:lumOff val="25000"/>
                    </a:schemeClr>
                  </a:solidFill>
                  <a:latin typeface="Palatino Linotype" panose="02040502050505030304" pitchFamily="18" charset="0"/>
                </a:rPr>
                <a:t> can separate the white from the black</a:t>
              </a:r>
            </a:p>
          </p:txBody>
        </p:sp>
        <p:sp>
          <p:nvSpPr>
            <p:cNvPr id="31" name="Right Arrow 30">
              <a:extLst>
                <a:ext uri="{FF2B5EF4-FFF2-40B4-BE49-F238E27FC236}">
                  <a16:creationId xmlns:a16="http://schemas.microsoft.com/office/drawing/2014/main" id="{9CCA3DD1-6348-2BAE-D347-65BC7C6BC5AC}"/>
                </a:ext>
              </a:extLst>
            </p:cNvPr>
            <p:cNvSpPr/>
            <p:nvPr/>
          </p:nvSpPr>
          <p:spPr>
            <a:xfrm>
              <a:off x="7797727" y="3252566"/>
              <a:ext cx="356136" cy="554033"/>
            </a:xfrm>
            <a:prstGeom prst="rightArrow">
              <a:avLst>
                <a:gd name="adj1" fmla="val 50000"/>
                <a:gd name="adj2" fmla="val 69371"/>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BAE5D343-D28D-D4FE-C36D-1DC1EF18E533}"/>
                </a:ext>
              </a:extLst>
            </p:cNvPr>
            <p:cNvSpPr/>
            <p:nvPr/>
          </p:nvSpPr>
          <p:spPr>
            <a:xfrm>
              <a:off x="9908255" y="3252565"/>
              <a:ext cx="356136" cy="554033"/>
            </a:xfrm>
            <a:prstGeom prst="rightArrow">
              <a:avLst>
                <a:gd name="adj1" fmla="val 50000"/>
                <a:gd name="adj2" fmla="val 69371"/>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EC1AC7F-F13D-2DC2-AD72-A23DA5B5E481}"/>
                </a:ext>
              </a:extLst>
            </p:cNvPr>
            <p:cNvSpPr/>
            <p:nvPr/>
          </p:nvSpPr>
          <p:spPr>
            <a:xfrm>
              <a:off x="10361524" y="3346992"/>
              <a:ext cx="1420582" cy="369332"/>
            </a:xfrm>
            <a:prstGeom prst="rect">
              <a:avLst/>
            </a:prstGeom>
          </p:spPr>
          <p:txBody>
            <a:bodyPr wrap="none">
              <a:spAutoFit/>
            </a:bodyPr>
            <a:lstStyle/>
            <a:p>
              <a:r>
                <a:rPr lang="en-US" dirty="0">
                  <a:latin typeface="Palatino Linotype" panose="02040502050505030304" pitchFamily="18" charset="0"/>
                </a:rPr>
                <a:t>Inconsistent</a:t>
              </a:r>
              <a:endParaRPr lang="en-US" dirty="0"/>
            </a:p>
          </p:txBody>
        </p:sp>
        <p:sp>
          <p:nvSpPr>
            <p:cNvPr id="34" name="Right Arrow 33">
              <a:extLst>
                <a:ext uri="{FF2B5EF4-FFF2-40B4-BE49-F238E27FC236}">
                  <a16:creationId xmlns:a16="http://schemas.microsoft.com/office/drawing/2014/main" id="{AE0A9359-83E3-943A-341E-3BA64DDE13DD}"/>
                </a:ext>
              </a:extLst>
            </p:cNvPr>
            <p:cNvSpPr/>
            <p:nvPr/>
          </p:nvSpPr>
          <p:spPr>
            <a:xfrm>
              <a:off x="7032654" y="4904545"/>
              <a:ext cx="356136" cy="554033"/>
            </a:xfrm>
            <a:prstGeom prst="rightArrow">
              <a:avLst>
                <a:gd name="adj1" fmla="val 50000"/>
                <a:gd name="adj2" fmla="val 69371"/>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70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8B422-128D-5666-FC81-5B9166E538EA}"/>
              </a:ext>
            </a:extLst>
          </p:cNvPr>
          <p:cNvSpPr>
            <a:spLocks noGrp="1"/>
          </p:cNvSpPr>
          <p:nvPr>
            <p:ph type="title"/>
          </p:nvPr>
        </p:nvSpPr>
        <p:spPr/>
        <p:txBody>
          <a:bodyPr/>
          <a:lstStyle/>
          <a:p>
            <a:r>
              <a:rPr lang="en-NL" dirty="0"/>
              <a:t>Moravec’s paradox</a:t>
            </a:r>
          </a:p>
        </p:txBody>
      </p:sp>
      <p:sp>
        <p:nvSpPr>
          <p:cNvPr id="3" name="Content Placeholder 2">
            <a:extLst>
              <a:ext uri="{FF2B5EF4-FFF2-40B4-BE49-F238E27FC236}">
                <a16:creationId xmlns:a16="http://schemas.microsoft.com/office/drawing/2014/main" id="{A1BDB215-0E34-324D-9527-3479FB6DF422}"/>
              </a:ext>
            </a:extLst>
          </p:cNvPr>
          <p:cNvSpPr>
            <a:spLocks noGrp="1"/>
          </p:cNvSpPr>
          <p:nvPr>
            <p:ph idx="1"/>
          </p:nvPr>
        </p:nvSpPr>
        <p:spPr>
          <a:xfrm>
            <a:off x="838200" y="1825625"/>
            <a:ext cx="10515600" cy="549713"/>
          </a:xfrm>
        </p:spPr>
        <p:txBody>
          <a:bodyPr/>
          <a:lstStyle/>
          <a:p>
            <a:pPr marL="0" indent="0" algn="ctr">
              <a:buNone/>
            </a:pPr>
            <a:r>
              <a:rPr lang="en-NL" dirty="0"/>
              <a:t>Reasoning requires little computation, perception from sensors a lot.</a:t>
            </a:r>
          </a:p>
        </p:txBody>
      </p:sp>
      <p:pic>
        <p:nvPicPr>
          <p:cNvPr id="1026" name="Picture 2" descr="A Historical Investigation into the Beginning of Computer Vision | by  Abirami Vina | Data And Beyond | Medium">
            <a:extLst>
              <a:ext uri="{FF2B5EF4-FFF2-40B4-BE49-F238E27FC236}">
                <a16:creationId xmlns:a16="http://schemas.microsoft.com/office/drawing/2014/main" id="{57A714BE-AA34-AE7F-1FA9-EBED3544B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509" y="2510275"/>
            <a:ext cx="4836291" cy="3963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ep Blue | IBM Supercomputer, Artificial Intelligence &amp; Machine Learning |  Britannica">
            <a:extLst>
              <a:ext uri="{FF2B5EF4-FFF2-40B4-BE49-F238E27FC236}">
                <a16:creationId xmlns:a16="http://schemas.microsoft.com/office/drawing/2014/main" id="{8CF27CE9-08EA-BA1F-A98A-78B25A6B5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727" y="2861442"/>
            <a:ext cx="5012273" cy="324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909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14BA-4F05-7072-2E95-26678A9885DB}"/>
              </a:ext>
            </a:extLst>
          </p:cNvPr>
          <p:cNvSpPr>
            <a:spLocks noGrp="1"/>
          </p:cNvSpPr>
          <p:nvPr>
            <p:ph type="title"/>
          </p:nvPr>
        </p:nvSpPr>
        <p:spPr/>
        <p:txBody>
          <a:bodyPr/>
          <a:lstStyle/>
          <a:p>
            <a:r>
              <a:rPr lang="en-NL" dirty="0"/>
              <a:t>“AI Winter”</a:t>
            </a:r>
          </a:p>
        </p:txBody>
      </p:sp>
      <p:sp>
        <p:nvSpPr>
          <p:cNvPr id="4" name="Oval 3">
            <a:extLst>
              <a:ext uri="{FF2B5EF4-FFF2-40B4-BE49-F238E27FC236}">
                <a16:creationId xmlns:a16="http://schemas.microsoft.com/office/drawing/2014/main" id="{C12E2F09-9A39-8BCF-A90A-A4AB315DD679}"/>
              </a:ext>
            </a:extLst>
          </p:cNvPr>
          <p:cNvSpPr/>
          <p:nvPr/>
        </p:nvSpPr>
        <p:spPr>
          <a:xfrm>
            <a:off x="187085" y="4611902"/>
            <a:ext cx="386499" cy="3864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5" name="Oval 4">
            <a:extLst>
              <a:ext uri="{FF2B5EF4-FFF2-40B4-BE49-F238E27FC236}">
                <a16:creationId xmlns:a16="http://schemas.microsoft.com/office/drawing/2014/main" id="{CF914F5F-E090-3502-2277-784027E492F1}"/>
              </a:ext>
            </a:extLst>
          </p:cNvPr>
          <p:cNvSpPr/>
          <p:nvPr/>
        </p:nvSpPr>
        <p:spPr>
          <a:xfrm>
            <a:off x="1080720" y="4611904"/>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alatino Linotype" panose="02040502050505030304" pitchFamily="18" charset="0"/>
            </a:endParaRPr>
          </a:p>
        </p:txBody>
      </p:sp>
      <p:sp>
        <p:nvSpPr>
          <p:cNvPr id="6" name="Oval 5">
            <a:extLst>
              <a:ext uri="{FF2B5EF4-FFF2-40B4-BE49-F238E27FC236}">
                <a16:creationId xmlns:a16="http://schemas.microsoft.com/office/drawing/2014/main" id="{E983FAFB-56B4-D965-48E7-C5647967F835}"/>
              </a:ext>
            </a:extLst>
          </p:cNvPr>
          <p:cNvSpPr/>
          <p:nvPr/>
        </p:nvSpPr>
        <p:spPr>
          <a:xfrm>
            <a:off x="1994567" y="4611902"/>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alatino Linotype" panose="02040502050505030304" pitchFamily="18" charset="0"/>
            </a:endParaRPr>
          </a:p>
        </p:txBody>
      </p:sp>
      <p:sp>
        <p:nvSpPr>
          <p:cNvPr id="7" name="Oval 6">
            <a:extLst>
              <a:ext uri="{FF2B5EF4-FFF2-40B4-BE49-F238E27FC236}">
                <a16:creationId xmlns:a16="http://schemas.microsoft.com/office/drawing/2014/main" id="{C170AEFE-A5DF-AA87-9B6D-E8310CBE814D}"/>
              </a:ext>
            </a:extLst>
          </p:cNvPr>
          <p:cNvSpPr/>
          <p:nvPr/>
        </p:nvSpPr>
        <p:spPr>
          <a:xfrm>
            <a:off x="2867985" y="4611901"/>
            <a:ext cx="386499" cy="386499"/>
          </a:xfrm>
          <a:prstGeom prst="ellipse">
            <a:avLst/>
          </a:prstGeom>
          <a:solidFill>
            <a:schemeClr val="accent2"/>
          </a:solidFill>
          <a:ln>
            <a:solidFill>
              <a:srgbClr val="BD58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8" name="Oval 7">
            <a:extLst>
              <a:ext uri="{FF2B5EF4-FFF2-40B4-BE49-F238E27FC236}">
                <a16:creationId xmlns:a16="http://schemas.microsoft.com/office/drawing/2014/main" id="{AAE8A7E7-E461-FFAE-D66D-75B9AF35A754}"/>
              </a:ext>
            </a:extLst>
          </p:cNvPr>
          <p:cNvSpPr/>
          <p:nvPr/>
        </p:nvSpPr>
        <p:spPr>
          <a:xfrm>
            <a:off x="3761618" y="4611901"/>
            <a:ext cx="386499" cy="386499"/>
          </a:xfrm>
          <a:prstGeom prst="ellipse">
            <a:avLst/>
          </a:prstGeom>
          <a:solidFill>
            <a:schemeClr val="accent2"/>
          </a:solidFill>
          <a:ln>
            <a:solidFill>
              <a:srgbClr val="BD58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9" name="Oval 8">
            <a:extLst>
              <a:ext uri="{FF2B5EF4-FFF2-40B4-BE49-F238E27FC236}">
                <a16:creationId xmlns:a16="http://schemas.microsoft.com/office/drawing/2014/main" id="{F98264F4-EE2F-A99A-6E6C-4A1A18154EC4}"/>
              </a:ext>
            </a:extLst>
          </p:cNvPr>
          <p:cNvSpPr/>
          <p:nvPr/>
        </p:nvSpPr>
        <p:spPr>
          <a:xfrm>
            <a:off x="4655251" y="4611901"/>
            <a:ext cx="386499" cy="386499"/>
          </a:xfrm>
          <a:prstGeom prst="ellipse">
            <a:avLst/>
          </a:prstGeom>
          <a:solidFill>
            <a:schemeClr val="accent2"/>
          </a:solidFill>
          <a:ln>
            <a:solidFill>
              <a:srgbClr val="BD58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10" name="Oval 9">
            <a:extLst>
              <a:ext uri="{FF2B5EF4-FFF2-40B4-BE49-F238E27FC236}">
                <a16:creationId xmlns:a16="http://schemas.microsoft.com/office/drawing/2014/main" id="{05294217-3ADC-7F8E-C8FA-72D045F38891}"/>
              </a:ext>
            </a:extLst>
          </p:cNvPr>
          <p:cNvSpPr/>
          <p:nvPr/>
        </p:nvSpPr>
        <p:spPr>
          <a:xfrm>
            <a:off x="5548884" y="4611901"/>
            <a:ext cx="386499" cy="386499"/>
          </a:xfrm>
          <a:prstGeom prst="ellipse">
            <a:avLst/>
          </a:prstGeom>
          <a:solidFill>
            <a:schemeClr val="accent2"/>
          </a:solidFill>
          <a:ln>
            <a:solidFill>
              <a:srgbClr val="BD58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11" name="Straight Connector 10">
            <a:extLst>
              <a:ext uri="{FF2B5EF4-FFF2-40B4-BE49-F238E27FC236}">
                <a16:creationId xmlns:a16="http://schemas.microsoft.com/office/drawing/2014/main" id="{D39820E7-EF6F-D189-03AC-D5C823B37729}"/>
              </a:ext>
            </a:extLst>
          </p:cNvPr>
          <p:cNvCxnSpPr>
            <a:stCxn id="4" idx="6"/>
            <a:endCxn id="5" idx="2"/>
          </p:cNvCxnSpPr>
          <p:nvPr/>
        </p:nvCxnSpPr>
        <p:spPr>
          <a:xfrm>
            <a:off x="573584" y="4805152"/>
            <a:ext cx="507136"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E888578-25E3-8A25-2B59-B677A4C191D2}"/>
              </a:ext>
            </a:extLst>
          </p:cNvPr>
          <p:cNvCxnSpPr>
            <a:stCxn id="5" idx="6"/>
            <a:endCxn id="6" idx="2"/>
          </p:cNvCxnSpPr>
          <p:nvPr/>
        </p:nvCxnSpPr>
        <p:spPr>
          <a:xfrm flipV="1">
            <a:off x="1467219" y="4805152"/>
            <a:ext cx="527348"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1E75279-22FA-F0CE-D730-A895F5B6AA09}"/>
              </a:ext>
            </a:extLst>
          </p:cNvPr>
          <p:cNvCxnSpPr>
            <a:stCxn id="6" idx="6"/>
            <a:endCxn id="7" idx="2"/>
          </p:cNvCxnSpPr>
          <p:nvPr/>
        </p:nvCxnSpPr>
        <p:spPr>
          <a:xfrm flipV="1">
            <a:off x="2381066" y="4805151"/>
            <a:ext cx="486919" cy="1"/>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F37381-0220-AB24-C08C-0DA59B09BC3C}"/>
              </a:ext>
            </a:extLst>
          </p:cNvPr>
          <p:cNvCxnSpPr>
            <a:stCxn id="7" idx="6"/>
            <a:endCxn id="8" idx="2"/>
          </p:cNvCxnSpPr>
          <p:nvPr/>
        </p:nvCxnSpPr>
        <p:spPr>
          <a:xfrm>
            <a:off x="3254484" y="4805151"/>
            <a:ext cx="507134" cy="0"/>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11E89BF-9BFB-B95A-F42F-42B46B5FA981}"/>
              </a:ext>
            </a:extLst>
          </p:cNvPr>
          <p:cNvCxnSpPr>
            <a:stCxn id="8" idx="6"/>
            <a:endCxn id="9" idx="2"/>
          </p:cNvCxnSpPr>
          <p:nvPr/>
        </p:nvCxnSpPr>
        <p:spPr>
          <a:xfrm>
            <a:off x="4148117" y="4805151"/>
            <a:ext cx="507134" cy="0"/>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DA4E85-288C-1870-ED85-63DAAC74F6D8}"/>
              </a:ext>
            </a:extLst>
          </p:cNvPr>
          <p:cNvCxnSpPr>
            <a:stCxn id="9" idx="6"/>
            <a:endCxn id="10" idx="2"/>
          </p:cNvCxnSpPr>
          <p:nvPr/>
        </p:nvCxnSpPr>
        <p:spPr>
          <a:xfrm>
            <a:off x="5041750" y="4805151"/>
            <a:ext cx="507134" cy="0"/>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EDB478-4AD6-BE5B-C23C-B6B04E1EF5AD}"/>
              </a:ext>
            </a:extLst>
          </p:cNvPr>
          <p:cNvSpPr txBox="1"/>
          <p:nvPr/>
        </p:nvSpPr>
        <p:spPr>
          <a:xfrm rot="18518921">
            <a:off x="-30983" y="5220402"/>
            <a:ext cx="678730" cy="369332"/>
          </a:xfrm>
          <a:prstGeom prst="rect">
            <a:avLst/>
          </a:prstGeom>
          <a:noFill/>
        </p:spPr>
        <p:txBody>
          <a:bodyPr wrap="square" rtlCol="0">
            <a:spAutoFit/>
          </a:bodyPr>
          <a:lstStyle/>
          <a:p>
            <a:r>
              <a:rPr lang="en-US" dirty="0">
                <a:latin typeface="Palatino Linotype" panose="02040502050505030304" pitchFamily="18" charset="0"/>
              </a:rPr>
              <a:t>1958</a:t>
            </a:r>
          </a:p>
        </p:txBody>
      </p:sp>
      <p:sp>
        <p:nvSpPr>
          <p:cNvPr id="18" name="TextBox 17">
            <a:extLst>
              <a:ext uri="{FF2B5EF4-FFF2-40B4-BE49-F238E27FC236}">
                <a16:creationId xmlns:a16="http://schemas.microsoft.com/office/drawing/2014/main" id="{34062FA7-9817-A408-F9E8-2AF1BD431A83}"/>
              </a:ext>
            </a:extLst>
          </p:cNvPr>
          <p:cNvSpPr txBox="1"/>
          <p:nvPr/>
        </p:nvSpPr>
        <p:spPr>
          <a:xfrm rot="18518921">
            <a:off x="-414851" y="2886338"/>
            <a:ext cx="3272350" cy="369332"/>
          </a:xfrm>
          <a:prstGeom prst="rect">
            <a:avLst/>
          </a:prstGeom>
          <a:noFill/>
        </p:spPr>
        <p:txBody>
          <a:bodyPr wrap="square" rtlCol="0">
            <a:spAutoFit/>
          </a:bodyPr>
          <a:lstStyle/>
          <a:p>
            <a:r>
              <a:rPr lang="en-US" dirty="0">
                <a:latin typeface="Palatino Linotype" panose="02040502050505030304" pitchFamily="18" charset="0"/>
              </a:rPr>
              <a:t>Perceptrons, Rosenblatt</a:t>
            </a:r>
          </a:p>
        </p:txBody>
      </p:sp>
      <p:sp>
        <p:nvSpPr>
          <p:cNvPr id="19" name="TextBox 18">
            <a:extLst>
              <a:ext uri="{FF2B5EF4-FFF2-40B4-BE49-F238E27FC236}">
                <a16:creationId xmlns:a16="http://schemas.microsoft.com/office/drawing/2014/main" id="{D00E1CDB-3106-B230-5002-3274B15EA725}"/>
              </a:ext>
            </a:extLst>
          </p:cNvPr>
          <p:cNvSpPr txBox="1"/>
          <p:nvPr/>
        </p:nvSpPr>
        <p:spPr>
          <a:xfrm rot="18518921">
            <a:off x="790806" y="5220406"/>
            <a:ext cx="678730" cy="369332"/>
          </a:xfrm>
          <a:prstGeom prst="rect">
            <a:avLst/>
          </a:prstGeom>
          <a:noFill/>
        </p:spPr>
        <p:txBody>
          <a:bodyPr wrap="square" rtlCol="0">
            <a:spAutoFit/>
          </a:bodyPr>
          <a:lstStyle/>
          <a:p>
            <a:r>
              <a:rPr lang="en-US" dirty="0">
                <a:latin typeface="Palatino Linotype" panose="02040502050505030304" pitchFamily="18" charset="0"/>
              </a:rPr>
              <a:t>1960</a:t>
            </a:r>
          </a:p>
        </p:txBody>
      </p:sp>
      <p:sp>
        <p:nvSpPr>
          <p:cNvPr id="20" name="TextBox 19">
            <a:extLst>
              <a:ext uri="{FF2B5EF4-FFF2-40B4-BE49-F238E27FC236}">
                <a16:creationId xmlns:a16="http://schemas.microsoft.com/office/drawing/2014/main" id="{66E5DBBC-939D-877E-D1A6-F93191EC9C6F}"/>
              </a:ext>
            </a:extLst>
          </p:cNvPr>
          <p:cNvSpPr txBox="1"/>
          <p:nvPr/>
        </p:nvSpPr>
        <p:spPr>
          <a:xfrm rot="18518921">
            <a:off x="579423" y="3002504"/>
            <a:ext cx="2974863" cy="369332"/>
          </a:xfrm>
          <a:prstGeom prst="rect">
            <a:avLst/>
          </a:prstGeom>
          <a:noFill/>
        </p:spPr>
        <p:txBody>
          <a:bodyPr wrap="square" rtlCol="0">
            <a:spAutoFit/>
          </a:bodyPr>
          <a:lstStyle/>
          <a:p>
            <a:r>
              <a:rPr lang="en-US" dirty="0" err="1">
                <a:latin typeface="Palatino Linotype" panose="02040502050505030304" pitchFamily="18" charset="0"/>
              </a:rPr>
              <a:t>Adaline</a:t>
            </a:r>
            <a:r>
              <a:rPr lang="en-US" dirty="0">
                <a:latin typeface="Palatino Linotype" panose="02040502050505030304" pitchFamily="18" charset="0"/>
              </a:rPr>
              <a:t>, </a:t>
            </a:r>
            <a:r>
              <a:rPr lang="en-US" dirty="0" err="1">
                <a:latin typeface="Palatino Linotype" panose="02040502050505030304" pitchFamily="18" charset="0"/>
              </a:rPr>
              <a:t>Widrow</a:t>
            </a:r>
            <a:r>
              <a:rPr lang="en-US" dirty="0">
                <a:latin typeface="Palatino Linotype" panose="02040502050505030304" pitchFamily="18" charset="0"/>
              </a:rPr>
              <a:t> and Hoff</a:t>
            </a:r>
          </a:p>
        </p:txBody>
      </p:sp>
      <p:sp>
        <p:nvSpPr>
          <p:cNvPr id="21" name="TextBox 20">
            <a:extLst>
              <a:ext uri="{FF2B5EF4-FFF2-40B4-BE49-F238E27FC236}">
                <a16:creationId xmlns:a16="http://schemas.microsoft.com/office/drawing/2014/main" id="{2A27CD2A-7ACA-43C9-C295-D26CA2E3DFDE}"/>
              </a:ext>
            </a:extLst>
          </p:cNvPr>
          <p:cNvSpPr txBox="1"/>
          <p:nvPr/>
        </p:nvSpPr>
        <p:spPr>
          <a:xfrm rot="18518921">
            <a:off x="1381147" y="2704056"/>
            <a:ext cx="3739143" cy="369332"/>
          </a:xfrm>
          <a:prstGeom prst="rect">
            <a:avLst/>
          </a:prstGeom>
          <a:noFill/>
        </p:spPr>
        <p:txBody>
          <a:bodyPr wrap="square" rtlCol="0">
            <a:spAutoFit/>
          </a:bodyPr>
          <a:lstStyle/>
          <a:p>
            <a:r>
              <a:rPr lang="en-US" dirty="0">
                <a:latin typeface="Palatino Linotype" panose="02040502050505030304" pitchFamily="18" charset="0"/>
              </a:rPr>
              <a:t>Perceptrons, Minsky and </a:t>
            </a:r>
            <a:r>
              <a:rPr lang="en-US" dirty="0" err="1">
                <a:latin typeface="Palatino Linotype" panose="02040502050505030304" pitchFamily="18" charset="0"/>
              </a:rPr>
              <a:t>Papert</a:t>
            </a:r>
            <a:endParaRPr lang="en-US" dirty="0">
              <a:latin typeface="Palatino Linotype" panose="02040502050505030304" pitchFamily="18" charset="0"/>
            </a:endParaRPr>
          </a:p>
        </p:txBody>
      </p:sp>
      <p:sp>
        <p:nvSpPr>
          <p:cNvPr id="22" name="TextBox 21">
            <a:extLst>
              <a:ext uri="{FF2B5EF4-FFF2-40B4-BE49-F238E27FC236}">
                <a16:creationId xmlns:a16="http://schemas.microsoft.com/office/drawing/2014/main" id="{ACC4B8FF-3598-0D6C-CBA2-E9C083285571}"/>
              </a:ext>
            </a:extLst>
          </p:cNvPr>
          <p:cNvSpPr txBox="1"/>
          <p:nvPr/>
        </p:nvSpPr>
        <p:spPr>
          <a:xfrm rot="18518921">
            <a:off x="1691873" y="5220403"/>
            <a:ext cx="678730" cy="369332"/>
          </a:xfrm>
          <a:prstGeom prst="rect">
            <a:avLst/>
          </a:prstGeom>
          <a:noFill/>
        </p:spPr>
        <p:txBody>
          <a:bodyPr wrap="square" rtlCol="0">
            <a:spAutoFit/>
          </a:bodyPr>
          <a:lstStyle/>
          <a:p>
            <a:r>
              <a:rPr lang="en-US" dirty="0">
                <a:latin typeface="Palatino Linotype" panose="02040502050505030304" pitchFamily="18" charset="0"/>
              </a:rPr>
              <a:t>1969</a:t>
            </a:r>
          </a:p>
        </p:txBody>
      </p:sp>
      <p:sp>
        <p:nvSpPr>
          <p:cNvPr id="23" name="TextBox 22">
            <a:extLst>
              <a:ext uri="{FF2B5EF4-FFF2-40B4-BE49-F238E27FC236}">
                <a16:creationId xmlns:a16="http://schemas.microsoft.com/office/drawing/2014/main" id="{CB27E4FA-108F-48EE-6BE5-5035DD6376AD}"/>
              </a:ext>
            </a:extLst>
          </p:cNvPr>
          <p:cNvSpPr txBox="1"/>
          <p:nvPr/>
        </p:nvSpPr>
        <p:spPr>
          <a:xfrm rot="18518921">
            <a:off x="2571631" y="5220409"/>
            <a:ext cx="678730" cy="369332"/>
          </a:xfrm>
          <a:prstGeom prst="rect">
            <a:avLst/>
          </a:prstGeom>
          <a:noFill/>
        </p:spPr>
        <p:txBody>
          <a:bodyPr wrap="square" rtlCol="0">
            <a:spAutoFit/>
          </a:bodyPr>
          <a:lstStyle/>
          <a:p>
            <a:r>
              <a:rPr lang="en-US" dirty="0">
                <a:solidFill>
                  <a:srgbClr val="BD582C"/>
                </a:solidFill>
                <a:latin typeface="Palatino Linotype" panose="02040502050505030304" pitchFamily="18" charset="0"/>
              </a:rPr>
              <a:t>1970</a:t>
            </a:r>
          </a:p>
        </p:txBody>
      </p:sp>
      <p:sp>
        <p:nvSpPr>
          <p:cNvPr id="24" name="TextBox 23">
            <a:extLst>
              <a:ext uri="{FF2B5EF4-FFF2-40B4-BE49-F238E27FC236}">
                <a16:creationId xmlns:a16="http://schemas.microsoft.com/office/drawing/2014/main" id="{A09C948E-6C75-6FC7-56F3-50A9DFB0CEBD}"/>
              </a:ext>
            </a:extLst>
          </p:cNvPr>
          <p:cNvSpPr txBox="1"/>
          <p:nvPr/>
        </p:nvSpPr>
        <p:spPr>
          <a:xfrm rot="18518921">
            <a:off x="2214144" y="2613909"/>
            <a:ext cx="3969996" cy="369332"/>
          </a:xfrm>
          <a:prstGeom prst="rect">
            <a:avLst/>
          </a:prstGeom>
          <a:noFill/>
        </p:spPr>
        <p:txBody>
          <a:bodyPr wrap="square" rtlCol="0">
            <a:spAutoFit/>
          </a:bodyPr>
          <a:lstStyle/>
          <a:p>
            <a:r>
              <a:rPr lang="en-US" dirty="0">
                <a:solidFill>
                  <a:srgbClr val="BD582C"/>
                </a:solidFill>
                <a:latin typeface="Palatino Linotype" panose="02040502050505030304" pitchFamily="18" charset="0"/>
              </a:rPr>
              <a:t>Backpropagation, </a:t>
            </a:r>
            <a:r>
              <a:rPr lang="en-US" dirty="0" err="1">
                <a:solidFill>
                  <a:srgbClr val="BD582C"/>
                </a:solidFill>
                <a:latin typeface="Palatino Linotype" panose="02040502050505030304" pitchFamily="18" charset="0"/>
              </a:rPr>
              <a:t>Linnainmaa</a:t>
            </a:r>
            <a:endParaRPr lang="en-US" dirty="0">
              <a:solidFill>
                <a:srgbClr val="BD582C"/>
              </a:solidFill>
              <a:latin typeface="Palatino Linotype" panose="02040502050505030304" pitchFamily="18" charset="0"/>
            </a:endParaRPr>
          </a:p>
        </p:txBody>
      </p:sp>
      <p:sp>
        <p:nvSpPr>
          <p:cNvPr id="25" name="TextBox 24">
            <a:extLst>
              <a:ext uri="{FF2B5EF4-FFF2-40B4-BE49-F238E27FC236}">
                <a16:creationId xmlns:a16="http://schemas.microsoft.com/office/drawing/2014/main" id="{C1E4C64E-8D9D-8102-D286-F341CE7D9CC2}"/>
              </a:ext>
            </a:extLst>
          </p:cNvPr>
          <p:cNvSpPr txBox="1"/>
          <p:nvPr/>
        </p:nvSpPr>
        <p:spPr>
          <a:xfrm rot="18518921">
            <a:off x="3537260" y="5220409"/>
            <a:ext cx="678730" cy="369332"/>
          </a:xfrm>
          <a:prstGeom prst="rect">
            <a:avLst/>
          </a:prstGeom>
          <a:noFill/>
        </p:spPr>
        <p:txBody>
          <a:bodyPr wrap="square" rtlCol="0">
            <a:spAutoFit/>
          </a:bodyPr>
          <a:lstStyle/>
          <a:p>
            <a:r>
              <a:rPr lang="en-US" dirty="0">
                <a:solidFill>
                  <a:srgbClr val="BD582C"/>
                </a:solidFill>
                <a:latin typeface="Palatino Linotype" panose="02040502050505030304" pitchFamily="18" charset="0"/>
              </a:rPr>
              <a:t>1974</a:t>
            </a:r>
          </a:p>
        </p:txBody>
      </p:sp>
      <p:sp>
        <p:nvSpPr>
          <p:cNvPr id="26" name="TextBox 25">
            <a:extLst>
              <a:ext uri="{FF2B5EF4-FFF2-40B4-BE49-F238E27FC236}">
                <a16:creationId xmlns:a16="http://schemas.microsoft.com/office/drawing/2014/main" id="{9C40BF2E-6A40-AF29-44CD-C28134B9439C}"/>
              </a:ext>
            </a:extLst>
          </p:cNvPr>
          <p:cNvSpPr txBox="1"/>
          <p:nvPr/>
        </p:nvSpPr>
        <p:spPr>
          <a:xfrm rot="18518921">
            <a:off x="3259366" y="2931134"/>
            <a:ext cx="3157630" cy="369332"/>
          </a:xfrm>
          <a:prstGeom prst="rect">
            <a:avLst/>
          </a:prstGeom>
          <a:noFill/>
        </p:spPr>
        <p:txBody>
          <a:bodyPr wrap="square" rtlCol="0">
            <a:spAutoFit/>
          </a:bodyPr>
          <a:lstStyle/>
          <a:p>
            <a:r>
              <a:rPr lang="en-US" dirty="0">
                <a:solidFill>
                  <a:srgbClr val="BD582C"/>
                </a:solidFill>
                <a:latin typeface="Palatino Linotype" panose="02040502050505030304" pitchFamily="18" charset="0"/>
              </a:rPr>
              <a:t>Backpropagation, </a:t>
            </a:r>
            <a:r>
              <a:rPr lang="en-US" dirty="0" err="1">
                <a:solidFill>
                  <a:srgbClr val="BD582C"/>
                </a:solidFill>
                <a:latin typeface="Palatino Linotype" panose="02040502050505030304" pitchFamily="18" charset="0"/>
              </a:rPr>
              <a:t>Werbos</a:t>
            </a:r>
            <a:endParaRPr lang="en-US" dirty="0">
              <a:solidFill>
                <a:srgbClr val="BD582C"/>
              </a:solidFill>
              <a:latin typeface="Palatino Linotype" panose="02040502050505030304" pitchFamily="18" charset="0"/>
            </a:endParaRPr>
          </a:p>
        </p:txBody>
      </p:sp>
      <p:sp>
        <p:nvSpPr>
          <p:cNvPr id="27" name="TextBox 26">
            <a:extLst>
              <a:ext uri="{FF2B5EF4-FFF2-40B4-BE49-F238E27FC236}">
                <a16:creationId xmlns:a16="http://schemas.microsoft.com/office/drawing/2014/main" id="{70E77064-9C94-60E7-4DD8-0B11CF23B458}"/>
              </a:ext>
            </a:extLst>
          </p:cNvPr>
          <p:cNvSpPr txBox="1"/>
          <p:nvPr/>
        </p:nvSpPr>
        <p:spPr>
          <a:xfrm rot="18518921">
            <a:off x="4150351" y="2558981"/>
            <a:ext cx="3534471" cy="646331"/>
          </a:xfrm>
          <a:prstGeom prst="rect">
            <a:avLst/>
          </a:prstGeom>
          <a:noFill/>
          <a:ln>
            <a:noFill/>
          </a:ln>
        </p:spPr>
        <p:txBody>
          <a:bodyPr wrap="square" rtlCol="0">
            <a:spAutoFit/>
          </a:bodyPr>
          <a:lstStyle/>
          <a:p>
            <a:r>
              <a:rPr lang="en-US" dirty="0">
                <a:solidFill>
                  <a:srgbClr val="BD582C"/>
                </a:solidFill>
                <a:latin typeface="Palatino Linotype" panose="02040502050505030304" pitchFamily="18" charset="0"/>
              </a:rPr>
              <a:t>Backpropagation, </a:t>
            </a:r>
            <a:r>
              <a:rPr lang="en-US" dirty="0" err="1">
                <a:solidFill>
                  <a:srgbClr val="BD582C"/>
                </a:solidFill>
                <a:latin typeface="Palatino Linotype" panose="02040502050505030304" pitchFamily="18" charset="0"/>
              </a:rPr>
              <a:t>Rumelhart</a:t>
            </a:r>
            <a:r>
              <a:rPr lang="en-US" dirty="0">
                <a:solidFill>
                  <a:srgbClr val="BD582C"/>
                </a:solidFill>
                <a:latin typeface="Palatino Linotype" panose="02040502050505030304" pitchFamily="18" charset="0"/>
              </a:rPr>
              <a:t>, Hinton and Williams</a:t>
            </a:r>
          </a:p>
        </p:txBody>
      </p:sp>
      <p:sp>
        <p:nvSpPr>
          <p:cNvPr id="28" name="TextBox 27">
            <a:extLst>
              <a:ext uri="{FF2B5EF4-FFF2-40B4-BE49-F238E27FC236}">
                <a16:creationId xmlns:a16="http://schemas.microsoft.com/office/drawing/2014/main" id="{36F37578-2D17-D770-AA2E-8D75D49AE4A0}"/>
              </a:ext>
            </a:extLst>
          </p:cNvPr>
          <p:cNvSpPr txBox="1"/>
          <p:nvPr/>
        </p:nvSpPr>
        <p:spPr>
          <a:xfrm rot="18518921">
            <a:off x="4406988" y="5220407"/>
            <a:ext cx="678730" cy="369332"/>
          </a:xfrm>
          <a:prstGeom prst="rect">
            <a:avLst/>
          </a:prstGeom>
          <a:noFill/>
        </p:spPr>
        <p:txBody>
          <a:bodyPr wrap="square" rtlCol="0">
            <a:spAutoFit/>
          </a:bodyPr>
          <a:lstStyle/>
          <a:p>
            <a:r>
              <a:rPr lang="en-US" dirty="0">
                <a:solidFill>
                  <a:srgbClr val="BD582C"/>
                </a:solidFill>
                <a:latin typeface="Palatino Linotype" panose="02040502050505030304" pitchFamily="18" charset="0"/>
              </a:rPr>
              <a:t>1986</a:t>
            </a:r>
          </a:p>
        </p:txBody>
      </p:sp>
      <p:sp>
        <p:nvSpPr>
          <p:cNvPr id="29" name="TextBox 28">
            <a:extLst>
              <a:ext uri="{FF2B5EF4-FFF2-40B4-BE49-F238E27FC236}">
                <a16:creationId xmlns:a16="http://schemas.microsoft.com/office/drawing/2014/main" id="{59A994E3-B10F-9E47-0224-7D7E45F1AE98}"/>
              </a:ext>
            </a:extLst>
          </p:cNvPr>
          <p:cNvSpPr txBox="1"/>
          <p:nvPr/>
        </p:nvSpPr>
        <p:spPr>
          <a:xfrm rot="18518921">
            <a:off x="4841004" y="2528976"/>
            <a:ext cx="4187493" cy="369332"/>
          </a:xfrm>
          <a:prstGeom prst="rect">
            <a:avLst/>
          </a:prstGeom>
          <a:noFill/>
          <a:ln>
            <a:noFill/>
          </a:ln>
        </p:spPr>
        <p:txBody>
          <a:bodyPr wrap="square" rtlCol="0">
            <a:spAutoFit/>
          </a:bodyPr>
          <a:lstStyle/>
          <a:p>
            <a:r>
              <a:rPr lang="en-US" dirty="0">
                <a:solidFill>
                  <a:srgbClr val="BD582C"/>
                </a:solidFill>
                <a:latin typeface="Palatino Linotype" panose="02040502050505030304" pitchFamily="18" charset="0"/>
              </a:rPr>
              <a:t>LSTM, </a:t>
            </a:r>
            <a:r>
              <a:rPr lang="en-US" dirty="0" err="1">
                <a:solidFill>
                  <a:srgbClr val="BD582C"/>
                </a:solidFill>
                <a:latin typeface="Palatino Linotype" panose="02040502050505030304" pitchFamily="18" charset="0"/>
              </a:rPr>
              <a:t>Hochreiter</a:t>
            </a:r>
            <a:r>
              <a:rPr lang="en-US" dirty="0">
                <a:solidFill>
                  <a:srgbClr val="BD582C"/>
                </a:solidFill>
                <a:latin typeface="Palatino Linotype" panose="02040502050505030304" pitchFamily="18" charset="0"/>
              </a:rPr>
              <a:t> and </a:t>
            </a:r>
            <a:r>
              <a:rPr lang="en-US" dirty="0" err="1">
                <a:solidFill>
                  <a:srgbClr val="BD582C"/>
                </a:solidFill>
                <a:latin typeface="Palatino Linotype" panose="02040502050505030304" pitchFamily="18" charset="0"/>
              </a:rPr>
              <a:t>Schmidhuber</a:t>
            </a:r>
            <a:endParaRPr lang="en-US" dirty="0">
              <a:solidFill>
                <a:srgbClr val="BD582C"/>
              </a:solidFill>
              <a:latin typeface="Palatino Linotype" panose="02040502050505030304" pitchFamily="18" charset="0"/>
            </a:endParaRPr>
          </a:p>
        </p:txBody>
      </p:sp>
      <p:sp>
        <p:nvSpPr>
          <p:cNvPr id="30" name="TextBox 29">
            <a:extLst>
              <a:ext uri="{FF2B5EF4-FFF2-40B4-BE49-F238E27FC236}">
                <a16:creationId xmlns:a16="http://schemas.microsoft.com/office/drawing/2014/main" id="{68183048-D38F-77A0-5EBF-324AC1B387E9}"/>
              </a:ext>
            </a:extLst>
          </p:cNvPr>
          <p:cNvSpPr txBox="1"/>
          <p:nvPr/>
        </p:nvSpPr>
        <p:spPr>
          <a:xfrm rot="18518921">
            <a:off x="5256644" y="5220405"/>
            <a:ext cx="678730" cy="369332"/>
          </a:xfrm>
          <a:prstGeom prst="rect">
            <a:avLst/>
          </a:prstGeom>
          <a:noFill/>
        </p:spPr>
        <p:txBody>
          <a:bodyPr wrap="square" rtlCol="0">
            <a:spAutoFit/>
          </a:bodyPr>
          <a:lstStyle/>
          <a:p>
            <a:r>
              <a:rPr lang="en-US" dirty="0">
                <a:solidFill>
                  <a:srgbClr val="BD582C"/>
                </a:solidFill>
                <a:latin typeface="Palatino Linotype" panose="02040502050505030304" pitchFamily="18" charset="0"/>
              </a:rPr>
              <a:t>1997</a:t>
            </a:r>
          </a:p>
        </p:txBody>
      </p:sp>
      <p:sp>
        <p:nvSpPr>
          <p:cNvPr id="31" name="TextBox 30">
            <a:extLst>
              <a:ext uri="{FF2B5EF4-FFF2-40B4-BE49-F238E27FC236}">
                <a16:creationId xmlns:a16="http://schemas.microsoft.com/office/drawing/2014/main" id="{9BAF1CB4-7E39-30AE-2276-B2820536DD3F}"/>
              </a:ext>
            </a:extLst>
          </p:cNvPr>
          <p:cNvSpPr txBox="1"/>
          <p:nvPr/>
        </p:nvSpPr>
        <p:spPr>
          <a:xfrm rot="18518921">
            <a:off x="5762018" y="2347754"/>
            <a:ext cx="4430068" cy="369332"/>
          </a:xfrm>
          <a:prstGeom prst="rect">
            <a:avLst/>
          </a:prstGeom>
          <a:noFill/>
          <a:ln>
            <a:noFill/>
          </a:ln>
        </p:spPr>
        <p:txBody>
          <a:bodyPr wrap="square" rtlCol="0">
            <a:spAutoFit/>
          </a:bodyPr>
          <a:lstStyle/>
          <a:p>
            <a:r>
              <a:rPr lang="en-US" dirty="0">
                <a:solidFill>
                  <a:srgbClr val="BD582C"/>
                </a:solidFill>
                <a:latin typeface="Palatino Linotype" panose="02040502050505030304" pitchFamily="18" charset="0"/>
              </a:rPr>
              <a:t>OCR, </a:t>
            </a:r>
            <a:r>
              <a:rPr lang="en-US" dirty="0" err="1">
                <a:solidFill>
                  <a:srgbClr val="BD582C"/>
                </a:solidFill>
                <a:latin typeface="Palatino Linotype" panose="02040502050505030304" pitchFamily="18" charset="0"/>
              </a:rPr>
              <a:t>LeCun</a:t>
            </a:r>
            <a:r>
              <a:rPr lang="en-US" dirty="0">
                <a:solidFill>
                  <a:srgbClr val="BD582C"/>
                </a:solidFill>
                <a:latin typeface="Palatino Linotype" panose="02040502050505030304" pitchFamily="18" charset="0"/>
              </a:rPr>
              <a:t>, </a:t>
            </a:r>
            <a:r>
              <a:rPr lang="en-US" dirty="0" err="1">
                <a:solidFill>
                  <a:srgbClr val="BD582C"/>
                </a:solidFill>
                <a:latin typeface="Palatino Linotype" panose="02040502050505030304" pitchFamily="18" charset="0"/>
              </a:rPr>
              <a:t>Bottou</a:t>
            </a:r>
            <a:r>
              <a:rPr lang="en-US" dirty="0">
                <a:solidFill>
                  <a:srgbClr val="BD582C"/>
                </a:solidFill>
                <a:latin typeface="Palatino Linotype" panose="02040502050505030304" pitchFamily="18" charset="0"/>
              </a:rPr>
              <a:t>, </a:t>
            </a:r>
            <a:r>
              <a:rPr lang="en-US" dirty="0" err="1">
                <a:solidFill>
                  <a:srgbClr val="BD582C"/>
                </a:solidFill>
                <a:latin typeface="Palatino Linotype" panose="02040502050505030304" pitchFamily="18" charset="0"/>
              </a:rPr>
              <a:t>Bengio</a:t>
            </a:r>
            <a:r>
              <a:rPr lang="en-US" dirty="0">
                <a:solidFill>
                  <a:srgbClr val="BD582C"/>
                </a:solidFill>
                <a:latin typeface="Palatino Linotype" panose="02040502050505030304" pitchFamily="18" charset="0"/>
              </a:rPr>
              <a:t> and </a:t>
            </a:r>
            <a:r>
              <a:rPr lang="en-US" dirty="0" err="1">
                <a:solidFill>
                  <a:srgbClr val="BD582C"/>
                </a:solidFill>
                <a:latin typeface="Palatino Linotype" panose="02040502050505030304" pitchFamily="18" charset="0"/>
              </a:rPr>
              <a:t>Haffner</a:t>
            </a:r>
            <a:endParaRPr lang="en-US" dirty="0">
              <a:solidFill>
                <a:srgbClr val="BD582C"/>
              </a:solidFill>
              <a:latin typeface="Palatino Linotype" panose="02040502050505030304" pitchFamily="18" charset="0"/>
            </a:endParaRPr>
          </a:p>
        </p:txBody>
      </p:sp>
      <p:sp>
        <p:nvSpPr>
          <p:cNvPr id="32" name="TextBox 31">
            <a:extLst>
              <a:ext uri="{FF2B5EF4-FFF2-40B4-BE49-F238E27FC236}">
                <a16:creationId xmlns:a16="http://schemas.microsoft.com/office/drawing/2014/main" id="{01170B6E-24FA-374D-51FB-6CDD7C0FF8E8}"/>
              </a:ext>
            </a:extLst>
          </p:cNvPr>
          <p:cNvSpPr txBox="1"/>
          <p:nvPr/>
        </p:nvSpPr>
        <p:spPr>
          <a:xfrm rot="18518921">
            <a:off x="6135197" y="5220403"/>
            <a:ext cx="678730" cy="369332"/>
          </a:xfrm>
          <a:prstGeom prst="rect">
            <a:avLst/>
          </a:prstGeom>
          <a:noFill/>
        </p:spPr>
        <p:txBody>
          <a:bodyPr wrap="square" rtlCol="0">
            <a:spAutoFit/>
          </a:bodyPr>
          <a:lstStyle/>
          <a:p>
            <a:r>
              <a:rPr lang="en-US" dirty="0">
                <a:solidFill>
                  <a:srgbClr val="BD582C"/>
                </a:solidFill>
                <a:latin typeface="Palatino Linotype" panose="02040502050505030304" pitchFamily="18" charset="0"/>
              </a:rPr>
              <a:t>1998</a:t>
            </a:r>
          </a:p>
        </p:txBody>
      </p:sp>
      <p:sp>
        <p:nvSpPr>
          <p:cNvPr id="33" name="TextBox 32">
            <a:extLst>
              <a:ext uri="{FF2B5EF4-FFF2-40B4-BE49-F238E27FC236}">
                <a16:creationId xmlns:a16="http://schemas.microsoft.com/office/drawing/2014/main" id="{9A6C5B75-47C1-0202-C373-A6039AFD9C0C}"/>
              </a:ext>
            </a:extLst>
          </p:cNvPr>
          <p:cNvSpPr txBox="1"/>
          <p:nvPr/>
        </p:nvSpPr>
        <p:spPr>
          <a:xfrm rot="18518921">
            <a:off x="6966209"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2006</a:t>
            </a:r>
          </a:p>
        </p:txBody>
      </p:sp>
      <p:sp>
        <p:nvSpPr>
          <p:cNvPr id="34" name="TextBox 33">
            <a:extLst>
              <a:ext uri="{FF2B5EF4-FFF2-40B4-BE49-F238E27FC236}">
                <a16:creationId xmlns:a16="http://schemas.microsoft.com/office/drawing/2014/main" id="{7E6CCF31-5A55-17E9-9A85-EBA9416FE5A9}"/>
              </a:ext>
            </a:extLst>
          </p:cNvPr>
          <p:cNvSpPr txBox="1"/>
          <p:nvPr/>
        </p:nvSpPr>
        <p:spPr>
          <a:xfrm rot="18518921">
            <a:off x="8781728"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2012</a:t>
            </a:r>
          </a:p>
        </p:txBody>
      </p:sp>
      <p:sp>
        <p:nvSpPr>
          <p:cNvPr id="35" name="TextBox 34">
            <a:extLst>
              <a:ext uri="{FF2B5EF4-FFF2-40B4-BE49-F238E27FC236}">
                <a16:creationId xmlns:a16="http://schemas.microsoft.com/office/drawing/2014/main" id="{84E806EF-3714-7AF1-F98A-BAEA057065B1}"/>
              </a:ext>
            </a:extLst>
          </p:cNvPr>
          <p:cNvSpPr txBox="1"/>
          <p:nvPr/>
        </p:nvSpPr>
        <p:spPr>
          <a:xfrm rot="18518921">
            <a:off x="8534898" y="2445186"/>
            <a:ext cx="3825882" cy="646331"/>
          </a:xfrm>
          <a:prstGeom prst="rect">
            <a:avLst/>
          </a:prstGeom>
          <a:noFill/>
        </p:spPr>
        <p:txBody>
          <a:bodyPr wrap="square" rtlCol="0">
            <a:spAutoFit/>
          </a:bodyPr>
          <a:lstStyle/>
          <a:p>
            <a:r>
              <a:rPr lang="en-US" dirty="0" err="1">
                <a:solidFill>
                  <a:schemeClr val="bg1">
                    <a:lumMod val="95000"/>
                  </a:schemeClr>
                </a:solidFill>
                <a:latin typeface="Palatino Linotype" panose="02040502050505030304" pitchFamily="18" charset="0"/>
              </a:rPr>
              <a:t>Alexnet</a:t>
            </a:r>
            <a:r>
              <a:rPr lang="en-US" dirty="0">
                <a:solidFill>
                  <a:schemeClr val="bg1">
                    <a:lumMod val="95000"/>
                  </a:schemeClr>
                </a:solidFill>
                <a:latin typeface="Palatino Linotype" panose="02040502050505030304" pitchFamily="18" charset="0"/>
              </a:rPr>
              <a:t>, </a:t>
            </a:r>
            <a:r>
              <a:rPr lang="en-US" dirty="0" err="1">
                <a:solidFill>
                  <a:schemeClr val="bg1">
                    <a:lumMod val="95000"/>
                  </a:schemeClr>
                </a:solidFill>
                <a:latin typeface="Palatino Linotype" panose="02040502050505030304" pitchFamily="18" charset="0"/>
              </a:rPr>
              <a:t>LeCun</a:t>
            </a:r>
            <a:r>
              <a:rPr lang="en-US" dirty="0">
                <a:solidFill>
                  <a:schemeClr val="bg1">
                    <a:lumMod val="95000"/>
                  </a:schemeClr>
                </a:solidFill>
                <a:latin typeface="Palatino Linotype" panose="02040502050505030304" pitchFamily="18" charset="0"/>
              </a:rPr>
              <a:t>, </a:t>
            </a:r>
            <a:r>
              <a:rPr lang="en-US" dirty="0" err="1">
                <a:solidFill>
                  <a:schemeClr val="bg1">
                    <a:lumMod val="95000"/>
                  </a:schemeClr>
                </a:solidFill>
                <a:latin typeface="Palatino Linotype" panose="02040502050505030304" pitchFamily="18" charset="0"/>
              </a:rPr>
              <a:t>Bottou</a:t>
            </a:r>
            <a:r>
              <a:rPr lang="en-US" dirty="0">
                <a:solidFill>
                  <a:schemeClr val="bg1">
                    <a:lumMod val="95000"/>
                  </a:schemeClr>
                </a:solidFill>
                <a:latin typeface="Palatino Linotype" panose="02040502050505030304" pitchFamily="18" charset="0"/>
              </a:rPr>
              <a:t>, </a:t>
            </a:r>
            <a:r>
              <a:rPr lang="en-US" dirty="0" err="1">
                <a:solidFill>
                  <a:schemeClr val="bg1">
                    <a:lumMod val="95000"/>
                  </a:schemeClr>
                </a:solidFill>
                <a:latin typeface="Palatino Linotype" panose="02040502050505030304" pitchFamily="18" charset="0"/>
              </a:rPr>
              <a:t>Bengio</a:t>
            </a:r>
            <a:r>
              <a:rPr lang="en-US" dirty="0">
                <a:solidFill>
                  <a:schemeClr val="bg1">
                    <a:lumMod val="95000"/>
                  </a:schemeClr>
                </a:solidFill>
                <a:latin typeface="Palatino Linotype" panose="02040502050505030304" pitchFamily="18" charset="0"/>
              </a:rPr>
              <a:t> and </a:t>
            </a:r>
            <a:r>
              <a:rPr lang="en-US" dirty="0" err="1">
                <a:solidFill>
                  <a:schemeClr val="bg1">
                    <a:lumMod val="95000"/>
                  </a:schemeClr>
                </a:solidFill>
                <a:latin typeface="Palatino Linotype" panose="02040502050505030304" pitchFamily="18" charset="0"/>
              </a:rPr>
              <a:t>Haffner</a:t>
            </a:r>
            <a:endParaRPr lang="en-US" dirty="0">
              <a:solidFill>
                <a:schemeClr val="bg1">
                  <a:lumMod val="95000"/>
                </a:schemeClr>
              </a:solidFill>
              <a:latin typeface="Palatino Linotype" panose="02040502050505030304" pitchFamily="18" charset="0"/>
            </a:endParaRPr>
          </a:p>
        </p:txBody>
      </p:sp>
      <p:sp>
        <p:nvSpPr>
          <p:cNvPr id="36" name="TextBox 35">
            <a:extLst>
              <a:ext uri="{FF2B5EF4-FFF2-40B4-BE49-F238E27FC236}">
                <a16:creationId xmlns:a16="http://schemas.microsoft.com/office/drawing/2014/main" id="{007CC8D1-FB9D-7E3E-434C-94E74D161FFB}"/>
              </a:ext>
            </a:extLst>
          </p:cNvPr>
          <p:cNvSpPr txBox="1"/>
          <p:nvPr/>
        </p:nvSpPr>
        <p:spPr>
          <a:xfrm rot="18518921">
            <a:off x="10596473" y="5105686"/>
            <a:ext cx="739638" cy="646331"/>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today</a:t>
            </a:r>
          </a:p>
        </p:txBody>
      </p:sp>
      <p:sp>
        <p:nvSpPr>
          <p:cNvPr id="37" name="TextBox 36">
            <a:extLst>
              <a:ext uri="{FF2B5EF4-FFF2-40B4-BE49-F238E27FC236}">
                <a16:creationId xmlns:a16="http://schemas.microsoft.com/office/drawing/2014/main" id="{1C88293D-DC96-4EBB-FD7A-58848C28C2BD}"/>
              </a:ext>
            </a:extLst>
          </p:cNvPr>
          <p:cNvSpPr txBox="1"/>
          <p:nvPr/>
        </p:nvSpPr>
        <p:spPr>
          <a:xfrm rot="18518921">
            <a:off x="10616319" y="3416572"/>
            <a:ext cx="1914494"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GO, </a:t>
            </a:r>
            <a:r>
              <a:rPr lang="en-US" dirty="0" err="1">
                <a:solidFill>
                  <a:schemeClr val="bg1">
                    <a:lumMod val="95000"/>
                  </a:schemeClr>
                </a:solidFill>
                <a:latin typeface="Palatino Linotype" panose="02040502050505030304" pitchFamily="18" charset="0"/>
              </a:rPr>
              <a:t>Deepmind</a:t>
            </a:r>
            <a:endParaRPr lang="en-US" dirty="0">
              <a:solidFill>
                <a:schemeClr val="bg1">
                  <a:lumMod val="95000"/>
                </a:schemeClr>
              </a:solidFill>
              <a:latin typeface="Palatino Linotype" panose="02040502050505030304" pitchFamily="18" charset="0"/>
            </a:endParaRPr>
          </a:p>
        </p:txBody>
      </p:sp>
      <p:sp>
        <p:nvSpPr>
          <p:cNvPr id="38" name="TextBox 37">
            <a:extLst>
              <a:ext uri="{FF2B5EF4-FFF2-40B4-BE49-F238E27FC236}">
                <a16:creationId xmlns:a16="http://schemas.microsoft.com/office/drawing/2014/main" id="{AB692F9E-833B-5A7F-D50F-368074771496}"/>
              </a:ext>
            </a:extLst>
          </p:cNvPr>
          <p:cNvSpPr txBox="1"/>
          <p:nvPr/>
        </p:nvSpPr>
        <p:spPr>
          <a:xfrm rot="18518921">
            <a:off x="7918426"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2009</a:t>
            </a:r>
          </a:p>
        </p:txBody>
      </p:sp>
      <p:sp>
        <p:nvSpPr>
          <p:cNvPr id="39" name="TextBox 38">
            <a:extLst>
              <a:ext uri="{FF2B5EF4-FFF2-40B4-BE49-F238E27FC236}">
                <a16:creationId xmlns:a16="http://schemas.microsoft.com/office/drawing/2014/main" id="{C894D227-9B85-61B5-A54E-C746CC3091D8}"/>
              </a:ext>
            </a:extLst>
          </p:cNvPr>
          <p:cNvSpPr txBox="1"/>
          <p:nvPr/>
        </p:nvSpPr>
        <p:spPr>
          <a:xfrm rot="18518921">
            <a:off x="7650856" y="2783979"/>
            <a:ext cx="3534471" cy="369332"/>
          </a:xfrm>
          <a:prstGeom prst="rect">
            <a:avLst/>
          </a:prstGeom>
          <a:noFill/>
        </p:spPr>
        <p:txBody>
          <a:bodyPr wrap="square" rtlCol="0">
            <a:spAutoFit/>
          </a:bodyPr>
          <a:lstStyle/>
          <a:p>
            <a:r>
              <a:rPr lang="en-US" dirty="0" err="1">
                <a:solidFill>
                  <a:schemeClr val="bg1">
                    <a:lumMod val="95000"/>
                  </a:schemeClr>
                </a:solidFill>
                <a:latin typeface="Palatino Linotype" panose="02040502050505030304" pitchFamily="18" charset="0"/>
              </a:rPr>
              <a:t>Imagenet</a:t>
            </a:r>
            <a:r>
              <a:rPr lang="en-US" dirty="0">
                <a:solidFill>
                  <a:schemeClr val="bg1">
                    <a:lumMod val="95000"/>
                  </a:schemeClr>
                </a:solidFill>
                <a:latin typeface="Palatino Linotype" panose="02040502050505030304" pitchFamily="18" charset="0"/>
              </a:rPr>
              <a:t>, Deng et al.</a:t>
            </a:r>
          </a:p>
        </p:txBody>
      </p:sp>
      <p:sp>
        <p:nvSpPr>
          <p:cNvPr id="40" name="Oval 39">
            <a:extLst>
              <a:ext uri="{FF2B5EF4-FFF2-40B4-BE49-F238E27FC236}">
                <a16:creationId xmlns:a16="http://schemas.microsoft.com/office/drawing/2014/main" id="{8B20B7F2-6FD8-B5CA-EA8A-89AF7269470D}"/>
              </a:ext>
            </a:extLst>
          </p:cNvPr>
          <p:cNvSpPr/>
          <p:nvPr/>
        </p:nvSpPr>
        <p:spPr>
          <a:xfrm>
            <a:off x="6442517" y="4611901"/>
            <a:ext cx="386499" cy="386499"/>
          </a:xfrm>
          <a:prstGeom prst="ellipse">
            <a:avLst/>
          </a:prstGeom>
          <a:solidFill>
            <a:schemeClr val="accent2"/>
          </a:solidFill>
          <a:ln>
            <a:solidFill>
              <a:srgbClr val="BD58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1" name="Oval 40">
            <a:extLst>
              <a:ext uri="{FF2B5EF4-FFF2-40B4-BE49-F238E27FC236}">
                <a16:creationId xmlns:a16="http://schemas.microsoft.com/office/drawing/2014/main" id="{50B77F1D-5EDE-3796-1526-D4EB48B6C218}"/>
              </a:ext>
            </a:extLst>
          </p:cNvPr>
          <p:cNvSpPr/>
          <p:nvPr/>
        </p:nvSpPr>
        <p:spPr>
          <a:xfrm>
            <a:off x="7336150"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2" name="Oval 41">
            <a:extLst>
              <a:ext uri="{FF2B5EF4-FFF2-40B4-BE49-F238E27FC236}">
                <a16:creationId xmlns:a16="http://schemas.microsoft.com/office/drawing/2014/main" id="{D51ACA41-3BBC-6E81-3877-435D3D2B27DA}"/>
              </a:ext>
            </a:extLst>
          </p:cNvPr>
          <p:cNvSpPr/>
          <p:nvPr/>
        </p:nvSpPr>
        <p:spPr>
          <a:xfrm>
            <a:off x="8229783"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3" name="Oval 42">
            <a:extLst>
              <a:ext uri="{FF2B5EF4-FFF2-40B4-BE49-F238E27FC236}">
                <a16:creationId xmlns:a16="http://schemas.microsoft.com/office/drawing/2014/main" id="{F9C729AE-8E9B-3C87-74F1-2CA957C03D5D}"/>
              </a:ext>
            </a:extLst>
          </p:cNvPr>
          <p:cNvSpPr/>
          <p:nvPr/>
        </p:nvSpPr>
        <p:spPr>
          <a:xfrm>
            <a:off x="9123416"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44" name="Straight Connector 43">
            <a:extLst>
              <a:ext uri="{FF2B5EF4-FFF2-40B4-BE49-F238E27FC236}">
                <a16:creationId xmlns:a16="http://schemas.microsoft.com/office/drawing/2014/main" id="{71C04172-F69D-07A7-DDB7-8106761AE5E5}"/>
              </a:ext>
            </a:extLst>
          </p:cNvPr>
          <p:cNvCxnSpPr>
            <a:stCxn id="10" idx="6"/>
            <a:endCxn id="40" idx="2"/>
          </p:cNvCxnSpPr>
          <p:nvPr/>
        </p:nvCxnSpPr>
        <p:spPr>
          <a:xfrm>
            <a:off x="5935383" y="4805151"/>
            <a:ext cx="507134" cy="0"/>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A28EAF-6D11-0AB9-AEAB-035B62A5C485}"/>
              </a:ext>
            </a:extLst>
          </p:cNvPr>
          <p:cNvCxnSpPr>
            <a:stCxn id="40" idx="6"/>
            <a:endCxn id="41" idx="2"/>
          </p:cNvCxnSpPr>
          <p:nvPr/>
        </p:nvCxnSpPr>
        <p:spPr>
          <a:xfrm>
            <a:off x="6829016"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D50FD05-BE8E-1852-E6DA-42F30B18CFF3}"/>
              </a:ext>
            </a:extLst>
          </p:cNvPr>
          <p:cNvCxnSpPr>
            <a:stCxn id="41" idx="6"/>
            <a:endCxn id="42" idx="2"/>
          </p:cNvCxnSpPr>
          <p:nvPr/>
        </p:nvCxnSpPr>
        <p:spPr>
          <a:xfrm>
            <a:off x="7722649"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859053C-DEBB-58A3-5A99-FA23E884A4DB}"/>
              </a:ext>
            </a:extLst>
          </p:cNvPr>
          <p:cNvCxnSpPr>
            <a:stCxn id="42" idx="6"/>
            <a:endCxn id="43" idx="2"/>
          </p:cNvCxnSpPr>
          <p:nvPr/>
        </p:nvCxnSpPr>
        <p:spPr>
          <a:xfrm>
            <a:off x="8616282"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93D6445-F1D3-8720-0671-8FF25DA59898}"/>
              </a:ext>
            </a:extLst>
          </p:cNvPr>
          <p:cNvSpPr/>
          <p:nvPr/>
        </p:nvSpPr>
        <p:spPr>
          <a:xfrm>
            <a:off x="10910678"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9" name="Oval 48">
            <a:extLst>
              <a:ext uri="{FF2B5EF4-FFF2-40B4-BE49-F238E27FC236}">
                <a16:creationId xmlns:a16="http://schemas.microsoft.com/office/drawing/2014/main" id="{EF381FE0-DCA1-5FDA-172B-40BA30D39FF2}"/>
              </a:ext>
            </a:extLst>
          </p:cNvPr>
          <p:cNvSpPr/>
          <p:nvPr/>
        </p:nvSpPr>
        <p:spPr>
          <a:xfrm>
            <a:off x="10017049"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50" name="Straight Connector 49">
            <a:extLst>
              <a:ext uri="{FF2B5EF4-FFF2-40B4-BE49-F238E27FC236}">
                <a16:creationId xmlns:a16="http://schemas.microsoft.com/office/drawing/2014/main" id="{BEDADC74-74A2-A177-EAB8-7270771F63DD}"/>
              </a:ext>
            </a:extLst>
          </p:cNvPr>
          <p:cNvCxnSpPr>
            <a:stCxn id="43" idx="6"/>
            <a:endCxn id="49" idx="2"/>
          </p:cNvCxnSpPr>
          <p:nvPr/>
        </p:nvCxnSpPr>
        <p:spPr>
          <a:xfrm>
            <a:off x="9509915"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311769F-0F0F-24FA-A66C-74DE10E3917F}"/>
              </a:ext>
            </a:extLst>
          </p:cNvPr>
          <p:cNvCxnSpPr>
            <a:stCxn id="49" idx="6"/>
            <a:endCxn id="48" idx="2"/>
          </p:cNvCxnSpPr>
          <p:nvPr/>
        </p:nvCxnSpPr>
        <p:spPr>
          <a:xfrm>
            <a:off x="10403548" y="4805151"/>
            <a:ext cx="50713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B68C286-C20C-3EEC-1DD4-3E6F41436D2C}"/>
              </a:ext>
            </a:extLst>
          </p:cNvPr>
          <p:cNvSpPr txBox="1"/>
          <p:nvPr/>
        </p:nvSpPr>
        <p:spPr>
          <a:xfrm rot="18518921">
            <a:off x="6581722" y="2399765"/>
            <a:ext cx="4518384"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Deep Learning, Hinton, </a:t>
            </a:r>
            <a:r>
              <a:rPr lang="en-US" dirty="0" err="1">
                <a:solidFill>
                  <a:schemeClr val="bg1">
                    <a:lumMod val="95000"/>
                  </a:schemeClr>
                </a:solidFill>
                <a:latin typeface="Palatino Linotype" panose="02040502050505030304" pitchFamily="18" charset="0"/>
              </a:rPr>
              <a:t>Osindero</a:t>
            </a:r>
            <a:r>
              <a:rPr lang="en-US" dirty="0">
                <a:solidFill>
                  <a:schemeClr val="bg1">
                    <a:lumMod val="95000"/>
                  </a:schemeClr>
                </a:solidFill>
                <a:latin typeface="Palatino Linotype" panose="02040502050505030304" pitchFamily="18" charset="0"/>
              </a:rPr>
              <a:t>, Teh</a:t>
            </a:r>
          </a:p>
        </p:txBody>
      </p:sp>
      <p:sp>
        <p:nvSpPr>
          <p:cNvPr id="53" name="TextBox 52">
            <a:extLst>
              <a:ext uri="{FF2B5EF4-FFF2-40B4-BE49-F238E27FC236}">
                <a16:creationId xmlns:a16="http://schemas.microsoft.com/office/drawing/2014/main" id="{B4E075B8-ADA0-610E-2AB6-2DBEBA092492}"/>
              </a:ext>
            </a:extLst>
          </p:cNvPr>
          <p:cNvSpPr txBox="1"/>
          <p:nvPr/>
        </p:nvSpPr>
        <p:spPr>
          <a:xfrm rot="18518921">
            <a:off x="9387928" y="2783979"/>
            <a:ext cx="3534471" cy="369332"/>
          </a:xfrm>
          <a:prstGeom prst="rect">
            <a:avLst/>
          </a:prstGeom>
          <a:noFill/>
        </p:spPr>
        <p:txBody>
          <a:bodyPr wrap="square" rtlCol="0">
            <a:spAutoFit/>
          </a:bodyPr>
          <a:lstStyle/>
          <a:p>
            <a:r>
              <a:rPr lang="en-US" dirty="0" err="1">
                <a:solidFill>
                  <a:schemeClr val="bg1">
                    <a:lumMod val="95000"/>
                  </a:schemeClr>
                </a:solidFill>
                <a:latin typeface="Palatino Linotype" panose="02040502050505030304" pitchFamily="18" charset="0"/>
              </a:rPr>
              <a:t>Resnet</a:t>
            </a:r>
            <a:r>
              <a:rPr lang="en-US" dirty="0">
                <a:solidFill>
                  <a:schemeClr val="bg1">
                    <a:lumMod val="95000"/>
                  </a:schemeClr>
                </a:solidFill>
                <a:latin typeface="Palatino Linotype" panose="02040502050505030304" pitchFamily="18" charset="0"/>
              </a:rPr>
              <a:t> (154 layers), MSRA</a:t>
            </a:r>
          </a:p>
        </p:txBody>
      </p:sp>
      <p:sp>
        <p:nvSpPr>
          <p:cNvPr id="54" name="TextBox 53">
            <a:extLst>
              <a:ext uri="{FF2B5EF4-FFF2-40B4-BE49-F238E27FC236}">
                <a16:creationId xmlns:a16="http://schemas.microsoft.com/office/drawing/2014/main" id="{3CB7F4B6-A43A-6094-2726-FB402C0428C6}"/>
              </a:ext>
            </a:extLst>
          </p:cNvPr>
          <p:cNvSpPr txBox="1"/>
          <p:nvPr/>
        </p:nvSpPr>
        <p:spPr>
          <a:xfrm rot="18518921">
            <a:off x="9690561" y="5212185"/>
            <a:ext cx="65769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2015</a:t>
            </a:r>
          </a:p>
        </p:txBody>
      </p:sp>
    </p:spTree>
    <p:extLst>
      <p:ext uri="{BB962C8B-B14F-4D97-AF65-F5344CB8AC3E}">
        <p14:creationId xmlns:p14="http://schemas.microsoft.com/office/powerpoint/2010/main" val="415824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20F5-965E-474F-E6EE-0E3B73E7D6F5}"/>
              </a:ext>
            </a:extLst>
          </p:cNvPr>
          <p:cNvSpPr>
            <a:spLocks noGrp="1"/>
          </p:cNvSpPr>
          <p:nvPr>
            <p:ph type="title"/>
          </p:nvPr>
        </p:nvSpPr>
        <p:spPr/>
        <p:txBody>
          <a:bodyPr/>
          <a:lstStyle/>
          <a:p>
            <a:r>
              <a:rPr lang="en-NL" dirty="0"/>
              <a:t>What is the course about?</a:t>
            </a:r>
          </a:p>
        </p:txBody>
      </p:sp>
      <p:graphicFrame>
        <p:nvGraphicFramePr>
          <p:cNvPr id="4" name="Table 3">
            <a:extLst>
              <a:ext uri="{FF2B5EF4-FFF2-40B4-BE49-F238E27FC236}">
                <a16:creationId xmlns:a16="http://schemas.microsoft.com/office/drawing/2014/main" id="{1B333601-DAD7-F353-2126-B471B63188FD}"/>
              </a:ext>
            </a:extLst>
          </p:cNvPr>
          <p:cNvGraphicFramePr>
            <a:graphicFrameLocks noGrp="1"/>
          </p:cNvGraphicFramePr>
          <p:nvPr>
            <p:extLst>
              <p:ext uri="{D42A27DB-BD31-4B8C-83A1-F6EECF244321}">
                <p14:modId xmlns:p14="http://schemas.microsoft.com/office/powerpoint/2010/main" val="2174683142"/>
              </p:ext>
            </p:extLst>
          </p:nvPr>
        </p:nvGraphicFramePr>
        <p:xfrm>
          <a:off x="296123" y="1989552"/>
          <a:ext cx="5405479" cy="3845848"/>
        </p:xfrm>
        <a:graphic>
          <a:graphicData uri="http://schemas.openxmlformats.org/drawingml/2006/table">
            <a:tbl>
              <a:tblPr firstRow="1" bandRow="1">
                <a:tableStyleId>{9D7B26C5-4107-4FEC-AEDC-1716B250A1EF}</a:tableStyleId>
              </a:tblPr>
              <a:tblGrid>
                <a:gridCol w="1043873">
                  <a:extLst>
                    <a:ext uri="{9D8B030D-6E8A-4147-A177-3AD203B41FA5}">
                      <a16:colId xmlns:a16="http://schemas.microsoft.com/office/drawing/2014/main" val="1066869130"/>
                    </a:ext>
                  </a:extLst>
                </a:gridCol>
                <a:gridCol w="4361606">
                  <a:extLst>
                    <a:ext uri="{9D8B030D-6E8A-4147-A177-3AD203B41FA5}">
                      <a16:colId xmlns:a16="http://schemas.microsoft.com/office/drawing/2014/main" val="3671642465"/>
                    </a:ext>
                  </a:extLst>
                </a:gridCol>
              </a:tblGrid>
              <a:tr h="482383">
                <a:tc>
                  <a:txBody>
                    <a:bodyPr/>
                    <a:lstStyle/>
                    <a:p>
                      <a:r>
                        <a:rPr lang="en-US" sz="1600" dirty="0">
                          <a:latin typeface="Palatino Linotype" panose="02040502050505030304" pitchFamily="18" charset="0"/>
                        </a:rPr>
                        <a:t>Lecture</a:t>
                      </a:r>
                    </a:p>
                  </a:txBody>
                  <a:tcPr/>
                </a:tc>
                <a:tc>
                  <a:txBody>
                    <a:bodyPr/>
                    <a:lstStyle/>
                    <a:p>
                      <a:r>
                        <a:rPr lang="en-US" sz="1600" dirty="0">
                          <a:latin typeface="Palatino Linotype" panose="02040502050505030304" pitchFamily="18" charset="0"/>
                        </a:rPr>
                        <a:t>Title</a:t>
                      </a:r>
                    </a:p>
                  </a:txBody>
                  <a:tcPr/>
                </a:tc>
                <a:extLst>
                  <a:ext uri="{0D108BD9-81ED-4DB2-BD59-A6C34878D82A}">
                    <a16:rowId xmlns:a16="http://schemas.microsoft.com/office/drawing/2014/main" val="2269105583"/>
                  </a:ext>
                </a:extLst>
              </a:tr>
              <a:tr h="482383">
                <a:tc>
                  <a:txBody>
                    <a:bodyPr/>
                    <a:lstStyle/>
                    <a:p>
                      <a:r>
                        <a:rPr lang="en-US" sz="1600" dirty="0">
                          <a:latin typeface="Palatino Linotype" panose="02040502050505030304" pitchFamily="18" charset="0"/>
                        </a:rPr>
                        <a:t>1</a:t>
                      </a:r>
                    </a:p>
                  </a:txBody>
                  <a:tcPr anchor="ctr"/>
                </a:tc>
                <a:tc>
                  <a:txBody>
                    <a:bodyPr/>
                    <a:lstStyle/>
                    <a:p>
                      <a:pPr rtl="0" fontAlgn="b"/>
                      <a:r>
                        <a:rPr lang="en-US" sz="1600" b="0" dirty="0">
                          <a:effectLst/>
                          <a:latin typeface="Palatino Linotype" panose="02040502050505030304" pitchFamily="18" charset="0"/>
                        </a:rPr>
                        <a:t>Intro and history of deep learning</a:t>
                      </a:r>
                    </a:p>
                  </a:txBody>
                  <a:tcPr marL="19050" marR="19050" marT="12700" marB="12700" anchor="ctr"/>
                </a:tc>
                <a:extLst>
                  <a:ext uri="{0D108BD9-81ED-4DB2-BD59-A6C34878D82A}">
                    <a16:rowId xmlns:a16="http://schemas.microsoft.com/office/drawing/2014/main" val="2789679422"/>
                  </a:ext>
                </a:extLst>
              </a:tr>
              <a:tr h="482383">
                <a:tc>
                  <a:txBody>
                    <a:bodyPr/>
                    <a:lstStyle/>
                    <a:p>
                      <a:r>
                        <a:rPr lang="en-US" sz="1600" dirty="0">
                          <a:latin typeface="Palatino Linotype" panose="02040502050505030304" pitchFamily="18" charset="0"/>
                        </a:rPr>
                        <a:t>3</a:t>
                      </a:r>
                    </a:p>
                  </a:txBody>
                  <a:tcPr anchor="ctr"/>
                </a:tc>
                <a:tc>
                  <a:txBody>
                    <a:bodyPr/>
                    <a:lstStyle/>
                    <a:p>
                      <a:pPr rtl="0" fontAlgn="b"/>
                      <a:r>
                        <a:rPr lang="en-US" sz="1600" b="0" dirty="0">
                          <a:effectLst/>
                          <a:latin typeface="Palatino Linotype" panose="02040502050505030304" pitchFamily="18" charset="0"/>
                        </a:rPr>
                        <a:t>Deep learning optimization</a:t>
                      </a:r>
                      <a:r>
                        <a:rPr lang="zh-CN" altLang="en-US" sz="1600" b="0" dirty="0">
                          <a:effectLst/>
                          <a:latin typeface="Palatino Linotype" panose="02040502050505030304" pitchFamily="18" charset="0"/>
                        </a:rPr>
                        <a:t> </a:t>
                      </a:r>
                      <a:r>
                        <a:rPr lang="en-US" altLang="zh-CN" sz="1600" b="0" dirty="0">
                          <a:effectLst/>
                          <a:latin typeface="Palatino Linotype" panose="02040502050505030304" pitchFamily="18" charset="0"/>
                        </a:rPr>
                        <a:t>I</a:t>
                      </a:r>
                      <a:endParaRPr lang="en-US" sz="1600" b="0" dirty="0">
                        <a:effectLst/>
                        <a:latin typeface="Palatino Linotype" panose="02040502050505030304" pitchFamily="18" charset="0"/>
                      </a:endParaRPr>
                    </a:p>
                  </a:txBody>
                  <a:tcPr marL="19050" marR="19050" marT="12700" marB="12700" anchor="ctr"/>
                </a:tc>
                <a:extLst>
                  <a:ext uri="{0D108BD9-81ED-4DB2-BD59-A6C34878D82A}">
                    <a16:rowId xmlns:a16="http://schemas.microsoft.com/office/drawing/2014/main" val="492611754"/>
                  </a:ext>
                </a:extLst>
              </a:tr>
              <a:tr h="482383">
                <a:tc>
                  <a:txBody>
                    <a:bodyPr/>
                    <a:lstStyle/>
                    <a:p>
                      <a:r>
                        <a:rPr lang="en-US" sz="1600" dirty="0">
                          <a:latin typeface="Palatino Linotype" panose="02040502050505030304" pitchFamily="18" charset="0"/>
                        </a:rPr>
                        <a:t>5</a:t>
                      </a:r>
                    </a:p>
                  </a:txBody>
                  <a:tcPr anchor="ctr"/>
                </a:tc>
                <a:tc>
                  <a:txBody>
                    <a:bodyPr/>
                    <a:lstStyle/>
                    <a:p>
                      <a:pPr rtl="0" fontAlgn="b"/>
                      <a:r>
                        <a:rPr lang="en-US" sz="1600" b="0" dirty="0">
                          <a:effectLst/>
                          <a:latin typeface="Palatino Linotype" panose="02040502050505030304" pitchFamily="18" charset="0"/>
                        </a:rPr>
                        <a:t>Convolutional deep learning</a:t>
                      </a:r>
                    </a:p>
                  </a:txBody>
                  <a:tcPr marL="19050" marR="19050" marT="12700" marB="12700" anchor="ctr"/>
                </a:tc>
                <a:extLst>
                  <a:ext uri="{0D108BD9-81ED-4DB2-BD59-A6C34878D82A}">
                    <a16:rowId xmlns:a16="http://schemas.microsoft.com/office/drawing/2014/main" val="412489233"/>
                  </a:ext>
                </a:extLst>
              </a:tr>
              <a:tr h="482383">
                <a:tc>
                  <a:txBody>
                    <a:bodyPr/>
                    <a:lstStyle/>
                    <a:p>
                      <a:r>
                        <a:rPr lang="en-US" sz="1600" dirty="0">
                          <a:latin typeface="Palatino Linotype" panose="02040502050505030304" pitchFamily="18" charset="0"/>
                        </a:rPr>
                        <a:t>7</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dirty="0">
                          <a:effectLst/>
                          <a:latin typeface="Palatino Linotype" panose="02040502050505030304" pitchFamily="18" charset="0"/>
                        </a:rPr>
                        <a:t>Graph deep learning</a:t>
                      </a:r>
                    </a:p>
                  </a:txBody>
                  <a:tcPr marL="19050" marR="19050" marT="12700" marB="12700" anchor="ctr"/>
                </a:tc>
                <a:extLst>
                  <a:ext uri="{0D108BD9-81ED-4DB2-BD59-A6C34878D82A}">
                    <a16:rowId xmlns:a16="http://schemas.microsoft.com/office/drawing/2014/main" val="2465760586"/>
                  </a:ext>
                </a:extLst>
              </a:tr>
              <a:tr h="482383">
                <a:tc>
                  <a:txBody>
                    <a:bodyPr/>
                    <a:lstStyle/>
                    <a:p>
                      <a:r>
                        <a:rPr lang="en-US" sz="1600" dirty="0">
                          <a:latin typeface="Palatino Linotype" panose="02040502050505030304" pitchFamily="18" charset="0"/>
                        </a:rPr>
                        <a:t>9</a:t>
                      </a:r>
                    </a:p>
                  </a:txBody>
                  <a:tcPr anchor="ctr"/>
                </a:tc>
                <a:tc>
                  <a:txBody>
                    <a:bodyPr/>
                    <a:lstStyle/>
                    <a:p>
                      <a:pPr rtl="0" fontAlgn="b"/>
                      <a:r>
                        <a:rPr lang="en-US" sz="1600" b="0" dirty="0">
                          <a:effectLst/>
                          <a:latin typeface="Palatino Linotype" panose="02040502050505030304" pitchFamily="18" charset="0"/>
                        </a:rPr>
                        <a:t>Multi-modal deep learning</a:t>
                      </a:r>
                    </a:p>
                  </a:txBody>
                  <a:tcPr marL="19050" marR="19050" marT="12700" marB="12700" anchor="ctr"/>
                </a:tc>
                <a:extLst>
                  <a:ext uri="{0D108BD9-81ED-4DB2-BD59-A6C34878D82A}">
                    <a16:rowId xmlns:a16="http://schemas.microsoft.com/office/drawing/2014/main" val="3595038060"/>
                  </a:ext>
                </a:extLst>
              </a:tr>
              <a:tr h="475775">
                <a:tc>
                  <a:txBody>
                    <a:bodyPr/>
                    <a:lstStyle/>
                    <a:p>
                      <a:r>
                        <a:rPr lang="en-US" sz="1600" dirty="0">
                          <a:latin typeface="Palatino Linotype" panose="02040502050505030304" pitchFamily="18" charset="0"/>
                        </a:rPr>
                        <a:t>11</a:t>
                      </a:r>
                    </a:p>
                  </a:txBody>
                  <a:tcPr anchor="ctr"/>
                </a:tc>
                <a:tc>
                  <a:txBody>
                    <a:bodyPr/>
                    <a:lstStyle/>
                    <a:p>
                      <a:pPr rtl="0" fontAlgn="b"/>
                      <a:r>
                        <a:rPr lang="en-US" sz="1600" b="0" dirty="0">
                          <a:effectLst/>
                          <a:latin typeface="Palatino Linotype" panose="02040502050505030304" pitchFamily="18" charset="0"/>
                        </a:rPr>
                        <a:t>What doesn’t work in deep learning</a:t>
                      </a:r>
                    </a:p>
                  </a:txBody>
                  <a:tcPr marL="19050" marR="19050" marT="12700" marB="12700" anchor="ctr"/>
                </a:tc>
                <a:extLst>
                  <a:ext uri="{0D108BD9-81ED-4DB2-BD59-A6C34878D82A}">
                    <a16:rowId xmlns:a16="http://schemas.microsoft.com/office/drawing/2014/main" val="3962352636"/>
                  </a:ext>
                </a:extLst>
              </a:tr>
              <a:tr h="475775">
                <a:tc>
                  <a:txBody>
                    <a:bodyPr/>
                    <a:lstStyle/>
                    <a:p>
                      <a:r>
                        <a:rPr lang="en-US" sz="1600" dirty="0">
                          <a:latin typeface="Palatino Linotype" panose="02040502050505030304" pitchFamily="18" charset="0"/>
                        </a:rPr>
                        <a:t>13</a:t>
                      </a:r>
                    </a:p>
                  </a:txBody>
                  <a:tcPr anchor="ctr"/>
                </a:tc>
                <a:tc>
                  <a:txBody>
                    <a:bodyPr/>
                    <a:lstStyle/>
                    <a:p>
                      <a:pPr rtl="0" fontAlgn="b"/>
                      <a:r>
                        <a:rPr lang="en-US" sz="1600" b="0" dirty="0">
                          <a:effectLst/>
                          <a:latin typeface="Palatino Linotype" panose="02040502050505030304" pitchFamily="18" charset="0"/>
                        </a:rPr>
                        <a:t>Q&amp;A</a:t>
                      </a:r>
                    </a:p>
                  </a:txBody>
                  <a:tcPr marL="19050" marR="19050" marT="12700" marB="12700" anchor="ctr"/>
                </a:tc>
                <a:extLst>
                  <a:ext uri="{0D108BD9-81ED-4DB2-BD59-A6C34878D82A}">
                    <a16:rowId xmlns:a16="http://schemas.microsoft.com/office/drawing/2014/main" val="1692362468"/>
                  </a:ext>
                </a:extLst>
              </a:tr>
            </a:tbl>
          </a:graphicData>
        </a:graphic>
      </p:graphicFrame>
      <p:graphicFrame>
        <p:nvGraphicFramePr>
          <p:cNvPr id="5" name="Table 4">
            <a:extLst>
              <a:ext uri="{FF2B5EF4-FFF2-40B4-BE49-F238E27FC236}">
                <a16:creationId xmlns:a16="http://schemas.microsoft.com/office/drawing/2014/main" id="{1880D1DD-23A8-798D-96F1-B16BC4B099D6}"/>
              </a:ext>
            </a:extLst>
          </p:cNvPr>
          <p:cNvGraphicFramePr>
            <a:graphicFrameLocks noGrp="1"/>
          </p:cNvGraphicFramePr>
          <p:nvPr>
            <p:extLst>
              <p:ext uri="{D42A27DB-BD31-4B8C-83A1-F6EECF244321}">
                <p14:modId xmlns:p14="http://schemas.microsoft.com/office/powerpoint/2010/main" val="1260754606"/>
              </p:ext>
            </p:extLst>
          </p:nvPr>
        </p:nvGraphicFramePr>
        <p:xfrm>
          <a:off x="5815244" y="1989552"/>
          <a:ext cx="6229611" cy="3845848"/>
        </p:xfrm>
        <a:graphic>
          <a:graphicData uri="http://schemas.openxmlformats.org/drawingml/2006/table">
            <a:tbl>
              <a:tblPr firstRow="1" bandRow="1">
                <a:tableStyleId>{9D7B26C5-4107-4FEC-AEDC-1716B250A1EF}</a:tableStyleId>
              </a:tblPr>
              <a:tblGrid>
                <a:gridCol w="1203024">
                  <a:extLst>
                    <a:ext uri="{9D8B030D-6E8A-4147-A177-3AD203B41FA5}">
                      <a16:colId xmlns:a16="http://schemas.microsoft.com/office/drawing/2014/main" val="1066869130"/>
                    </a:ext>
                  </a:extLst>
                </a:gridCol>
                <a:gridCol w="5026587">
                  <a:extLst>
                    <a:ext uri="{9D8B030D-6E8A-4147-A177-3AD203B41FA5}">
                      <a16:colId xmlns:a16="http://schemas.microsoft.com/office/drawing/2014/main" val="3671642465"/>
                    </a:ext>
                  </a:extLst>
                </a:gridCol>
              </a:tblGrid>
              <a:tr h="482383">
                <a:tc>
                  <a:txBody>
                    <a:bodyPr/>
                    <a:lstStyle/>
                    <a:p>
                      <a:r>
                        <a:rPr lang="en-US" sz="1600" dirty="0">
                          <a:latin typeface="Palatino Linotype" panose="02040502050505030304" pitchFamily="18" charset="0"/>
                        </a:rPr>
                        <a:t>Lecture</a:t>
                      </a:r>
                    </a:p>
                  </a:txBody>
                  <a:tcPr/>
                </a:tc>
                <a:tc>
                  <a:txBody>
                    <a:bodyPr/>
                    <a:lstStyle/>
                    <a:p>
                      <a:r>
                        <a:rPr lang="en-US" sz="1600" dirty="0">
                          <a:latin typeface="Palatino Linotype" panose="02040502050505030304" pitchFamily="18" charset="0"/>
                        </a:rPr>
                        <a:t>Title</a:t>
                      </a:r>
                    </a:p>
                  </a:txBody>
                  <a:tcPr/>
                </a:tc>
                <a:extLst>
                  <a:ext uri="{0D108BD9-81ED-4DB2-BD59-A6C34878D82A}">
                    <a16:rowId xmlns:a16="http://schemas.microsoft.com/office/drawing/2014/main" val="2269105583"/>
                  </a:ext>
                </a:extLst>
              </a:tr>
              <a:tr h="482383">
                <a:tc>
                  <a:txBody>
                    <a:bodyPr/>
                    <a:lstStyle/>
                    <a:p>
                      <a:r>
                        <a:rPr lang="en-US" sz="1600" dirty="0">
                          <a:latin typeface="Palatino Linotype" panose="02040502050505030304" pitchFamily="18" charset="0"/>
                        </a:rPr>
                        <a:t>2</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dirty="0" err="1">
                          <a:solidFill>
                            <a:srgbClr val="000000"/>
                          </a:solidFill>
                          <a:effectLst/>
                          <a:latin typeface="Palatino Linotype" panose="02040502050505030304" pitchFamily="18" charset="0"/>
                        </a:rPr>
                        <a:t>AutoDiff</a:t>
                      </a:r>
                      <a:endParaRPr lang="en-US" sz="1600" b="0" dirty="0">
                        <a:solidFill>
                          <a:srgbClr val="000000"/>
                        </a:solidFill>
                        <a:effectLst/>
                        <a:latin typeface="Palatino Linotype" panose="02040502050505030304" pitchFamily="18" charset="0"/>
                      </a:endParaRPr>
                    </a:p>
                  </a:txBody>
                  <a:tcPr marL="19050" marR="19050" marT="12700" marB="12700" anchor="ctr"/>
                </a:tc>
                <a:extLst>
                  <a:ext uri="{0D108BD9-81ED-4DB2-BD59-A6C34878D82A}">
                    <a16:rowId xmlns:a16="http://schemas.microsoft.com/office/drawing/2014/main" val="2789679422"/>
                  </a:ext>
                </a:extLst>
              </a:tr>
              <a:tr h="482383">
                <a:tc>
                  <a:txBody>
                    <a:bodyPr/>
                    <a:lstStyle/>
                    <a:p>
                      <a:r>
                        <a:rPr lang="en-US" sz="1600" dirty="0">
                          <a:latin typeface="Palatino Linotype" panose="02040502050505030304" pitchFamily="18" charset="0"/>
                        </a:rPr>
                        <a:t>4</a:t>
                      </a:r>
                    </a:p>
                  </a:txBody>
                  <a:tcPr anchor="ctr"/>
                </a:tc>
                <a:tc>
                  <a:txBody>
                    <a:bodyPr/>
                    <a:lstStyle/>
                    <a:p>
                      <a:pPr rtl="0" fontAlgn="b"/>
                      <a:r>
                        <a:rPr lang="en-US" sz="1600" b="0" dirty="0">
                          <a:effectLst/>
                          <a:latin typeface="Palatino Linotype" panose="02040502050505030304" pitchFamily="18" charset="0"/>
                        </a:rPr>
                        <a:t>Deep learning optimization</a:t>
                      </a:r>
                      <a:r>
                        <a:rPr lang="zh-CN" altLang="en-US" sz="1600" b="0" dirty="0">
                          <a:effectLst/>
                          <a:latin typeface="Palatino Linotype" panose="02040502050505030304" pitchFamily="18" charset="0"/>
                        </a:rPr>
                        <a:t> </a:t>
                      </a:r>
                      <a:r>
                        <a:rPr lang="en-US" altLang="zh-CN" sz="1600" b="0" dirty="0">
                          <a:effectLst/>
                          <a:latin typeface="Palatino Linotype" panose="02040502050505030304" pitchFamily="18" charset="0"/>
                        </a:rPr>
                        <a:t>II</a:t>
                      </a:r>
                      <a:endParaRPr lang="en-US" sz="1600" b="0" dirty="0">
                        <a:effectLst/>
                        <a:latin typeface="Palatino Linotype" panose="02040502050505030304" pitchFamily="18" charset="0"/>
                      </a:endParaRPr>
                    </a:p>
                  </a:txBody>
                  <a:tcPr marL="19050" marR="19050" marT="12700" marB="12700" anchor="ctr"/>
                </a:tc>
                <a:extLst>
                  <a:ext uri="{0D108BD9-81ED-4DB2-BD59-A6C34878D82A}">
                    <a16:rowId xmlns:a16="http://schemas.microsoft.com/office/drawing/2014/main" val="492611754"/>
                  </a:ext>
                </a:extLst>
              </a:tr>
              <a:tr h="482383">
                <a:tc>
                  <a:txBody>
                    <a:bodyPr/>
                    <a:lstStyle/>
                    <a:p>
                      <a:r>
                        <a:rPr lang="en-US" sz="1600" dirty="0">
                          <a:latin typeface="Palatino Linotype" panose="02040502050505030304" pitchFamily="18" charset="0"/>
                        </a:rPr>
                        <a:t>6</a:t>
                      </a:r>
                    </a:p>
                  </a:txBody>
                  <a:tcPr anchor="ctr"/>
                </a:tc>
                <a:tc>
                  <a:txBody>
                    <a:bodyPr/>
                    <a:lstStyle/>
                    <a:p>
                      <a:pPr rtl="0" fontAlgn="b"/>
                      <a:r>
                        <a:rPr lang="en-US" sz="1600" b="0" dirty="0">
                          <a:effectLst/>
                          <a:latin typeface="Palatino Linotype" panose="02040502050505030304" pitchFamily="18" charset="0"/>
                        </a:rPr>
                        <a:t>Attention-based deep learning</a:t>
                      </a:r>
                    </a:p>
                  </a:txBody>
                  <a:tcPr marL="19050" marR="19050" marT="12700" marB="12700" anchor="ctr"/>
                </a:tc>
                <a:extLst>
                  <a:ext uri="{0D108BD9-81ED-4DB2-BD59-A6C34878D82A}">
                    <a16:rowId xmlns:a16="http://schemas.microsoft.com/office/drawing/2014/main" val="412489233"/>
                  </a:ext>
                </a:extLst>
              </a:tr>
              <a:tr h="482383">
                <a:tc>
                  <a:txBody>
                    <a:bodyPr/>
                    <a:lstStyle/>
                    <a:p>
                      <a:r>
                        <a:rPr lang="en-US" sz="1600" dirty="0">
                          <a:latin typeface="Palatino Linotype" panose="02040502050505030304" pitchFamily="18" charset="0"/>
                        </a:rPr>
                        <a:t>8</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dirty="0">
                          <a:effectLst/>
                          <a:latin typeface="Palatino Linotype" panose="02040502050505030304" pitchFamily="18" charset="0"/>
                        </a:rPr>
                        <a:t>From supervised to unsupervised deep learning</a:t>
                      </a:r>
                    </a:p>
                  </a:txBody>
                  <a:tcPr marL="19050" marR="19050" marT="12700" marB="12700" anchor="ctr"/>
                </a:tc>
                <a:extLst>
                  <a:ext uri="{0D108BD9-81ED-4DB2-BD59-A6C34878D82A}">
                    <a16:rowId xmlns:a16="http://schemas.microsoft.com/office/drawing/2014/main" val="2465760586"/>
                  </a:ext>
                </a:extLst>
              </a:tr>
              <a:tr h="482383">
                <a:tc>
                  <a:txBody>
                    <a:bodyPr/>
                    <a:lstStyle/>
                    <a:p>
                      <a:r>
                        <a:rPr lang="en-US" sz="1600" dirty="0">
                          <a:latin typeface="Palatino Linotype" panose="02040502050505030304" pitchFamily="18" charset="0"/>
                        </a:rPr>
                        <a:t>10</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dirty="0">
                          <a:effectLst/>
                          <a:latin typeface="Palatino Linotype" panose="02040502050505030304" pitchFamily="18" charset="0"/>
                        </a:rPr>
                        <a:t>Generative deep learning</a:t>
                      </a:r>
                    </a:p>
                  </a:txBody>
                  <a:tcPr marL="19050" marR="19050" marT="12700" marB="12700" anchor="ctr"/>
                </a:tc>
                <a:extLst>
                  <a:ext uri="{0D108BD9-81ED-4DB2-BD59-A6C34878D82A}">
                    <a16:rowId xmlns:a16="http://schemas.microsoft.com/office/drawing/2014/main" val="3595038060"/>
                  </a:ext>
                </a:extLst>
              </a:tr>
              <a:tr h="475775">
                <a:tc>
                  <a:txBody>
                    <a:bodyPr/>
                    <a:lstStyle/>
                    <a:p>
                      <a:r>
                        <a:rPr lang="en-US" sz="1600" dirty="0">
                          <a:latin typeface="Palatino Linotype" panose="02040502050505030304" pitchFamily="18" charset="0"/>
                        </a:rPr>
                        <a:t>12</a:t>
                      </a:r>
                    </a:p>
                  </a:txBody>
                  <a:tcPr anchor="ctr"/>
                </a:tc>
                <a:tc>
                  <a:txBody>
                    <a:bodyPr/>
                    <a:lstStyle/>
                    <a:p>
                      <a:pPr rtl="0" fontAlgn="b"/>
                      <a:r>
                        <a:rPr lang="en-US" altLang="zh-CN" sz="1600" b="0" dirty="0">
                          <a:effectLst/>
                          <a:latin typeface="Palatino Linotype" panose="02040502050505030304" pitchFamily="18" charset="0"/>
                        </a:rPr>
                        <a:t>Non-Euclidean deep learning</a:t>
                      </a:r>
                      <a:endParaRPr lang="en-US" sz="1600" b="0" dirty="0">
                        <a:effectLst/>
                        <a:latin typeface="Palatino Linotype" panose="02040502050505030304" pitchFamily="18" charset="0"/>
                      </a:endParaRPr>
                    </a:p>
                  </a:txBody>
                  <a:tcPr marL="19050" marR="19050" marT="12700" marB="12700" anchor="ctr"/>
                </a:tc>
                <a:extLst>
                  <a:ext uri="{0D108BD9-81ED-4DB2-BD59-A6C34878D82A}">
                    <a16:rowId xmlns:a16="http://schemas.microsoft.com/office/drawing/2014/main" val="3962352636"/>
                  </a:ext>
                </a:extLst>
              </a:tr>
              <a:tr h="475775">
                <a:tc>
                  <a:txBody>
                    <a:bodyPr/>
                    <a:lstStyle/>
                    <a:p>
                      <a:r>
                        <a:rPr lang="en-US" sz="1600" dirty="0">
                          <a:latin typeface="Palatino Linotype" panose="02040502050505030304" pitchFamily="18" charset="0"/>
                        </a:rPr>
                        <a:t>14</a:t>
                      </a:r>
                    </a:p>
                  </a:txBody>
                  <a:tcPr anchor="ctr"/>
                </a:tc>
                <a:tc>
                  <a:txBody>
                    <a:bodyPr/>
                    <a:lstStyle/>
                    <a:p>
                      <a:pPr rtl="0" fontAlgn="b"/>
                      <a:r>
                        <a:rPr lang="en-US" altLang="zh-CN" sz="1600" b="0" dirty="0">
                          <a:effectLst/>
                          <a:latin typeface="Palatino Linotype" panose="02040502050505030304" pitchFamily="18" charset="0"/>
                        </a:rPr>
                        <a:t>Deep learning for videos</a:t>
                      </a:r>
                      <a:endParaRPr lang="en-US" sz="1600" b="0" dirty="0">
                        <a:effectLst/>
                        <a:latin typeface="Palatino Linotype" panose="02040502050505030304" pitchFamily="18" charset="0"/>
                      </a:endParaRPr>
                    </a:p>
                  </a:txBody>
                  <a:tcPr marL="19050" marR="19050" marT="12700" marB="12700" anchor="ctr"/>
                </a:tc>
                <a:extLst>
                  <a:ext uri="{0D108BD9-81ED-4DB2-BD59-A6C34878D82A}">
                    <a16:rowId xmlns:a16="http://schemas.microsoft.com/office/drawing/2014/main" val="1692362468"/>
                  </a:ext>
                </a:extLst>
              </a:tr>
            </a:tbl>
          </a:graphicData>
        </a:graphic>
      </p:graphicFrame>
    </p:spTree>
    <p:extLst>
      <p:ext uri="{BB962C8B-B14F-4D97-AF65-F5344CB8AC3E}">
        <p14:creationId xmlns:p14="http://schemas.microsoft.com/office/powerpoint/2010/main" val="3520173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1581-CE6D-5165-4F0F-F4B5AD74EEE1}"/>
              </a:ext>
            </a:extLst>
          </p:cNvPr>
          <p:cNvSpPr>
            <a:spLocks noGrp="1"/>
          </p:cNvSpPr>
          <p:nvPr>
            <p:ph type="title"/>
          </p:nvPr>
        </p:nvSpPr>
        <p:spPr/>
        <p:txBody>
          <a:bodyPr/>
          <a:lstStyle/>
          <a:p>
            <a:r>
              <a:rPr lang="en-NL" dirty="0"/>
              <a:t>AI Winter</a:t>
            </a:r>
          </a:p>
        </p:txBody>
      </p:sp>
      <p:sp>
        <p:nvSpPr>
          <p:cNvPr id="3" name="Content Placeholder 2">
            <a:extLst>
              <a:ext uri="{FF2B5EF4-FFF2-40B4-BE49-F238E27FC236}">
                <a16:creationId xmlns:a16="http://schemas.microsoft.com/office/drawing/2014/main" id="{CBFACBE3-6A91-EBAE-FB96-675940EB82CD}"/>
              </a:ext>
            </a:extLst>
          </p:cNvPr>
          <p:cNvSpPr>
            <a:spLocks noGrp="1"/>
          </p:cNvSpPr>
          <p:nvPr>
            <p:ph idx="1"/>
          </p:nvPr>
        </p:nvSpPr>
        <p:spPr/>
        <p:txBody>
          <a:bodyPr/>
          <a:lstStyle/>
          <a:p>
            <a:endParaRPr lang="en-US" dirty="0"/>
          </a:p>
          <a:p>
            <a:pPr algn="ctr"/>
            <a:r>
              <a:rPr lang="en-US" dirty="0"/>
              <a:t>“If a perceptron cannot even solve XOR, why bother?”</a:t>
            </a:r>
          </a:p>
          <a:p>
            <a:endParaRPr lang="en-US" dirty="0"/>
          </a:p>
          <a:p>
            <a:r>
              <a:rPr lang="en-US" dirty="0"/>
              <a:t>Lack of funding due to overhyping.</a:t>
            </a:r>
            <a:br>
              <a:rPr lang="en-US" dirty="0"/>
            </a:br>
            <a:endParaRPr lang="en-US" dirty="0"/>
          </a:p>
          <a:p>
            <a:r>
              <a:rPr lang="en-US" dirty="0"/>
              <a:t>Still, significant discoveries were made in this period</a:t>
            </a:r>
          </a:p>
          <a:p>
            <a:pPr lvl="1"/>
            <a:r>
              <a:rPr lang="en-US" dirty="0"/>
              <a:t>Backpropagation </a:t>
            </a:r>
            <a:r>
              <a:rPr lang="en-US" dirty="0">
                <a:sym typeface="Wingdings" panose="05000000000000000000" pitchFamily="2" charset="2"/>
              </a:rPr>
              <a:t> Learning algorithm for MLPs by </a:t>
            </a:r>
            <a:r>
              <a:rPr lang="en-US" dirty="0" err="1">
                <a:sym typeface="Wingdings" panose="05000000000000000000" pitchFamily="2" charset="2"/>
              </a:rPr>
              <a:t>Linnainmaa</a:t>
            </a:r>
            <a:r>
              <a:rPr lang="en-US" dirty="0">
                <a:sym typeface="Wingdings" panose="05000000000000000000" pitchFamily="2" charset="2"/>
              </a:rPr>
              <a:t> </a:t>
            </a:r>
            <a:endParaRPr lang="en-US" dirty="0"/>
          </a:p>
          <a:p>
            <a:pPr lvl="1"/>
            <a:r>
              <a:rPr lang="en-US" dirty="0"/>
              <a:t>Recurrent networks </a:t>
            </a:r>
            <a:r>
              <a:rPr lang="en-US" dirty="0">
                <a:sym typeface="Wingdings" panose="05000000000000000000" pitchFamily="2" charset="2"/>
              </a:rPr>
              <a:t> V</a:t>
            </a:r>
            <a:r>
              <a:rPr lang="en-US" altLang="zh-CN" dirty="0">
                <a:sym typeface="Wingdings" panose="05000000000000000000" pitchFamily="2" charset="2"/>
              </a:rPr>
              <a:t>aried-length</a:t>
            </a:r>
            <a:r>
              <a:rPr lang="en-US" dirty="0">
                <a:sym typeface="Wingdings" panose="05000000000000000000" pitchFamily="2" charset="2"/>
              </a:rPr>
              <a:t> inputs by </a:t>
            </a:r>
            <a:r>
              <a:rPr lang="en-US" dirty="0" err="1">
                <a:sym typeface="Wingdings" panose="05000000000000000000" pitchFamily="2" charset="2"/>
              </a:rPr>
              <a:t>Rumelhart</a:t>
            </a:r>
            <a:endParaRPr lang="en-US" dirty="0">
              <a:sym typeface="Wingdings" panose="05000000000000000000" pitchFamily="2" charset="2"/>
            </a:endParaRPr>
          </a:p>
          <a:p>
            <a:pPr lvl="1"/>
            <a:r>
              <a:rPr lang="en-US" dirty="0">
                <a:sym typeface="Wingdings" panose="05000000000000000000" pitchFamily="2" charset="2"/>
              </a:rPr>
              <a:t>CNNs  </a:t>
            </a:r>
            <a:r>
              <a:rPr lang="en-US" dirty="0" err="1">
                <a:sym typeface="Wingdings" panose="05000000000000000000" pitchFamily="2" charset="2"/>
              </a:rPr>
              <a:t>Neocognitron</a:t>
            </a:r>
            <a:r>
              <a:rPr lang="en-US" dirty="0">
                <a:sym typeface="Wingdings" panose="05000000000000000000" pitchFamily="2" charset="2"/>
              </a:rPr>
              <a:t> by Fukushima</a:t>
            </a:r>
            <a:endParaRPr lang="en-US" dirty="0"/>
          </a:p>
          <a:p>
            <a:endParaRPr lang="en-NL" dirty="0"/>
          </a:p>
        </p:txBody>
      </p:sp>
    </p:spTree>
    <p:extLst>
      <p:ext uri="{BB962C8B-B14F-4D97-AF65-F5344CB8AC3E}">
        <p14:creationId xmlns:p14="http://schemas.microsoft.com/office/powerpoint/2010/main" val="3629114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EB83-18FA-CBEB-CD87-43FDC0EAD97C}"/>
              </a:ext>
            </a:extLst>
          </p:cNvPr>
          <p:cNvSpPr>
            <a:spLocks noGrp="1"/>
          </p:cNvSpPr>
          <p:nvPr>
            <p:ph type="title"/>
          </p:nvPr>
        </p:nvSpPr>
        <p:spPr/>
        <p:txBody>
          <a:bodyPr/>
          <a:lstStyle/>
          <a:p>
            <a:r>
              <a:rPr lang="en-NL" dirty="0"/>
              <a:t>The two paths of machine learning research</a:t>
            </a:r>
          </a:p>
        </p:txBody>
      </p:sp>
      <p:sp>
        <p:nvSpPr>
          <p:cNvPr id="3" name="Content Placeholder 2">
            <a:extLst>
              <a:ext uri="{FF2B5EF4-FFF2-40B4-BE49-F238E27FC236}">
                <a16:creationId xmlns:a16="http://schemas.microsoft.com/office/drawing/2014/main" id="{93DD0DB2-03F5-F6F6-F119-DD126DDB7351}"/>
              </a:ext>
            </a:extLst>
          </p:cNvPr>
          <p:cNvSpPr>
            <a:spLocks noGrp="1"/>
          </p:cNvSpPr>
          <p:nvPr>
            <p:ph idx="1"/>
          </p:nvPr>
        </p:nvSpPr>
        <p:spPr/>
        <p:txBody>
          <a:bodyPr/>
          <a:lstStyle/>
          <a:p>
            <a:endParaRPr lang="en-NL" dirty="0"/>
          </a:p>
          <a:p>
            <a:endParaRPr lang="en-NL" dirty="0"/>
          </a:p>
          <a:p>
            <a:pPr marL="0" indent="0">
              <a:buNone/>
            </a:pPr>
            <a:r>
              <a:rPr lang="en-NL" b="1" dirty="0"/>
              <a:t>Path 1:</a:t>
            </a:r>
          </a:p>
          <a:p>
            <a:pPr marL="0" indent="0">
              <a:buNone/>
            </a:pPr>
            <a:r>
              <a:rPr lang="en-NL" dirty="0"/>
              <a:t>Fix perceptrons by making better features.</a:t>
            </a:r>
          </a:p>
          <a:p>
            <a:pPr marL="0" indent="0">
              <a:buNone/>
            </a:pPr>
            <a:endParaRPr lang="en-NL" dirty="0"/>
          </a:p>
          <a:p>
            <a:pPr marL="0" indent="0">
              <a:buNone/>
            </a:pPr>
            <a:r>
              <a:rPr lang="en-NL" b="1" dirty="0"/>
              <a:t>Path 2:</a:t>
            </a:r>
          </a:p>
          <a:p>
            <a:pPr marL="0" indent="0">
              <a:buNone/>
            </a:pPr>
            <a:r>
              <a:rPr lang="en-NL" dirty="0"/>
              <a:t>Fix perceptrons by making them more complex.</a:t>
            </a:r>
          </a:p>
          <a:p>
            <a:endParaRPr lang="en-NL" dirty="0"/>
          </a:p>
        </p:txBody>
      </p:sp>
    </p:spTree>
    <p:extLst>
      <p:ext uri="{BB962C8B-B14F-4D97-AF65-F5344CB8AC3E}">
        <p14:creationId xmlns:p14="http://schemas.microsoft.com/office/powerpoint/2010/main" val="2372118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287B-FDFD-A58B-FE1A-4482DDFED877}"/>
              </a:ext>
            </a:extLst>
          </p:cNvPr>
          <p:cNvSpPr>
            <a:spLocks noGrp="1"/>
          </p:cNvSpPr>
          <p:nvPr>
            <p:ph type="title"/>
          </p:nvPr>
        </p:nvSpPr>
        <p:spPr/>
        <p:txBody>
          <a:bodyPr/>
          <a:lstStyle/>
          <a:p>
            <a:r>
              <a:rPr lang="en-NL" dirty="0"/>
              <a:t>Path 1: Better inputs</a:t>
            </a:r>
          </a:p>
        </p:txBody>
      </p:sp>
      <p:sp>
        <p:nvSpPr>
          <p:cNvPr id="3" name="Content Placeholder 2">
            <a:extLst>
              <a:ext uri="{FF2B5EF4-FFF2-40B4-BE49-F238E27FC236}">
                <a16:creationId xmlns:a16="http://schemas.microsoft.com/office/drawing/2014/main" id="{A60CEA9A-FD72-781A-B863-96D685F226AE}"/>
              </a:ext>
            </a:extLst>
          </p:cNvPr>
          <p:cNvSpPr>
            <a:spLocks noGrp="1"/>
          </p:cNvSpPr>
          <p:nvPr>
            <p:ph idx="1"/>
          </p:nvPr>
        </p:nvSpPr>
        <p:spPr/>
        <p:txBody>
          <a:bodyPr/>
          <a:lstStyle/>
          <a:p>
            <a:endParaRPr lang="en-NL" b="1" dirty="0"/>
          </a:p>
          <a:p>
            <a:endParaRPr lang="en-NL" b="1" dirty="0"/>
          </a:p>
          <a:p>
            <a:r>
              <a:rPr lang="en-NL" b="1" dirty="0"/>
              <a:t>Philosophy: </a:t>
            </a:r>
            <a:r>
              <a:rPr lang="en-NL" dirty="0"/>
              <a:t>encode domain knowledge to help machine learning algorithms.</a:t>
            </a:r>
          </a:p>
          <a:p>
            <a:endParaRPr lang="en-NL" dirty="0"/>
          </a:p>
          <a:p>
            <a:r>
              <a:rPr lang="en-NL" b="1" dirty="0"/>
              <a:t>Classical image recognition pipeline:</a:t>
            </a:r>
          </a:p>
          <a:p>
            <a:pPr marL="457200" indent="-457200">
              <a:buAutoNum type="arabicPeriod"/>
            </a:pPr>
            <a:r>
              <a:rPr lang="en-NL" dirty="0"/>
              <a:t>Extract local features.</a:t>
            </a:r>
          </a:p>
          <a:p>
            <a:pPr marL="457200" indent="-457200">
              <a:buAutoNum type="arabicPeriod"/>
            </a:pPr>
            <a:r>
              <a:rPr lang="en-NL" dirty="0"/>
              <a:t>Aggregate local features over image.</a:t>
            </a:r>
          </a:p>
          <a:p>
            <a:pPr marL="457200" indent="-457200">
              <a:buAutoNum type="arabicPeriod"/>
            </a:pPr>
            <a:r>
              <a:rPr lang="en-NL" dirty="0"/>
              <a:t>Train classical models on aggregations.</a:t>
            </a:r>
          </a:p>
          <a:p>
            <a:endParaRPr lang="en-NL" dirty="0"/>
          </a:p>
        </p:txBody>
      </p:sp>
    </p:spTree>
    <p:extLst>
      <p:ext uri="{BB962C8B-B14F-4D97-AF65-F5344CB8AC3E}">
        <p14:creationId xmlns:p14="http://schemas.microsoft.com/office/powerpoint/2010/main" val="3389343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2440-3780-024F-8893-4E2AC957884B}"/>
              </a:ext>
            </a:extLst>
          </p:cNvPr>
          <p:cNvSpPr>
            <a:spLocks noGrp="1"/>
          </p:cNvSpPr>
          <p:nvPr>
            <p:ph type="title"/>
          </p:nvPr>
        </p:nvSpPr>
        <p:spPr/>
        <p:txBody>
          <a:bodyPr/>
          <a:lstStyle/>
          <a:p>
            <a:r>
              <a:rPr lang="en-NL" dirty="0"/>
              <a:t>Feature engineering: image domain</a:t>
            </a:r>
          </a:p>
        </p:txBody>
      </p:sp>
      <p:pic>
        <p:nvPicPr>
          <p:cNvPr id="3074" name="Picture 2" descr="OpenCV: Introduction to SIFT (Scale-Invariant Feature Transform)">
            <a:extLst>
              <a:ext uri="{FF2B5EF4-FFF2-40B4-BE49-F238E27FC236}">
                <a16:creationId xmlns:a16="http://schemas.microsoft.com/office/drawing/2014/main" id="{4CB417F9-1309-1349-7038-0ED8188C9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 y="1282700"/>
            <a:ext cx="5052060" cy="37946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istogram of Oriented Gradients — The Science of Machine Learning &amp; AI">
            <a:extLst>
              <a:ext uri="{FF2B5EF4-FFF2-40B4-BE49-F238E27FC236}">
                <a16:creationId xmlns:a16="http://schemas.microsoft.com/office/drawing/2014/main" id="{C5CD9798-98CE-5619-9059-BC8C4DF25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490" y="4333490"/>
            <a:ext cx="6888482" cy="24836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asting the ideas of BoW, VLAD and FV. (a) BoW: Counting the number...  | Download Scientific Diagram">
            <a:extLst>
              <a:ext uri="{FF2B5EF4-FFF2-40B4-BE49-F238E27FC236}">
                <a16:creationId xmlns:a16="http://schemas.microsoft.com/office/drawing/2014/main" id="{1ED13E4D-DFC3-2E60-5462-3ECDEFE44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82700"/>
            <a:ext cx="5657437" cy="269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892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DE0F-39C4-B945-DA77-A3380A293012}"/>
              </a:ext>
            </a:extLst>
          </p:cNvPr>
          <p:cNvSpPr>
            <a:spLocks noGrp="1"/>
          </p:cNvSpPr>
          <p:nvPr>
            <p:ph type="title"/>
          </p:nvPr>
        </p:nvSpPr>
        <p:spPr/>
        <p:txBody>
          <a:bodyPr/>
          <a:lstStyle/>
          <a:p>
            <a:r>
              <a:rPr lang="en-NL" dirty="0"/>
              <a:t>Feature engineering: video domain</a:t>
            </a:r>
          </a:p>
        </p:txBody>
      </p:sp>
      <p:pic>
        <p:nvPicPr>
          <p:cNvPr id="4098" name="Picture 2" descr="Dense Trajectories and Motion Boundary Descriptors for Action Recognition |  International Journal of Computer Vision">
            <a:extLst>
              <a:ext uri="{FF2B5EF4-FFF2-40B4-BE49-F238E27FC236}">
                <a16:creationId xmlns:a16="http://schemas.microsoft.com/office/drawing/2014/main" id="{410643D5-F698-864D-0B1E-037D8AA42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20" y="1421297"/>
            <a:ext cx="7424420" cy="36939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nse Trajectory Notes – Bo's Blog">
            <a:extLst>
              <a:ext uri="{FF2B5EF4-FFF2-40B4-BE49-F238E27FC236}">
                <a16:creationId xmlns:a16="http://schemas.microsoft.com/office/drawing/2014/main" id="{F4DFC964-2A83-4C7A-F6A2-44D5D2B4D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0" y="4619926"/>
            <a:ext cx="6266180" cy="1953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232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18BC-9E28-3B07-F30E-4FF6E5D14C4F}"/>
              </a:ext>
            </a:extLst>
          </p:cNvPr>
          <p:cNvSpPr>
            <a:spLocks noGrp="1"/>
          </p:cNvSpPr>
          <p:nvPr>
            <p:ph type="title"/>
          </p:nvPr>
        </p:nvSpPr>
        <p:spPr/>
        <p:txBody>
          <a:bodyPr/>
          <a:lstStyle/>
          <a:p>
            <a:r>
              <a:rPr lang="en-NL" dirty="0"/>
              <a:t>Feature engineering: text domain</a:t>
            </a:r>
          </a:p>
        </p:txBody>
      </p:sp>
      <p:pic>
        <p:nvPicPr>
          <p:cNvPr id="5122" name="Picture 2" descr="4 — Bag of Words Model in NLP. In this article, we will cover the Bag… | by  Aysel Aydin | Medium">
            <a:extLst>
              <a:ext uri="{FF2B5EF4-FFF2-40B4-BE49-F238E27FC236}">
                <a16:creationId xmlns:a16="http://schemas.microsoft.com/office/drawing/2014/main" id="{1518C5B7-FE18-3499-08DC-95F8B29996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64"/>
          <a:stretch/>
        </p:blipFill>
        <p:spPr bwMode="auto">
          <a:xfrm>
            <a:off x="161290" y="1595119"/>
            <a:ext cx="6481468" cy="27522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emystify TF-IDF in Indexing and Ranking | by Ted Mei | Medium">
            <a:extLst>
              <a:ext uri="{FF2B5EF4-FFF2-40B4-BE49-F238E27FC236}">
                <a16:creationId xmlns:a16="http://schemas.microsoft.com/office/drawing/2014/main" id="{BCF108A3-49A9-08D9-5D8E-0746830A5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882" y="4377564"/>
            <a:ext cx="7264400" cy="241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779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BDE8-7C34-5E97-1AF0-EC52514FCCF1}"/>
              </a:ext>
            </a:extLst>
          </p:cNvPr>
          <p:cNvSpPr>
            <a:spLocks noGrp="1"/>
          </p:cNvSpPr>
          <p:nvPr>
            <p:ph type="title"/>
          </p:nvPr>
        </p:nvSpPr>
        <p:spPr/>
        <p:txBody>
          <a:bodyPr/>
          <a:lstStyle/>
          <a:p>
            <a:r>
              <a:rPr lang="en-NL" dirty="0"/>
              <a:t>Path 2: Neural networks beyond a single layer</a:t>
            </a:r>
          </a:p>
        </p:txBody>
      </p:sp>
      <p:grpSp>
        <p:nvGrpSpPr>
          <p:cNvPr id="4" name="Group 3">
            <a:extLst>
              <a:ext uri="{FF2B5EF4-FFF2-40B4-BE49-F238E27FC236}">
                <a16:creationId xmlns:a16="http://schemas.microsoft.com/office/drawing/2014/main" id="{71E710D1-8D5F-6ED2-FD08-03A79BBE9D7B}"/>
              </a:ext>
            </a:extLst>
          </p:cNvPr>
          <p:cNvGrpSpPr/>
          <p:nvPr/>
        </p:nvGrpSpPr>
        <p:grpSpPr>
          <a:xfrm>
            <a:off x="1754367" y="1421297"/>
            <a:ext cx="2807473" cy="3050771"/>
            <a:chOff x="8276171" y="1927099"/>
            <a:chExt cx="3596900" cy="3908611"/>
          </a:xfrm>
        </p:grpSpPr>
        <p:sp>
          <p:nvSpPr>
            <p:cNvPr id="5" name="Oval 4">
              <a:extLst>
                <a:ext uri="{FF2B5EF4-FFF2-40B4-BE49-F238E27FC236}">
                  <a16:creationId xmlns:a16="http://schemas.microsoft.com/office/drawing/2014/main" id="{E77EDBD8-2FAA-6A37-A682-148677F1E3B2}"/>
                </a:ext>
              </a:extLst>
            </p:cNvPr>
            <p:cNvSpPr/>
            <p:nvPr/>
          </p:nvSpPr>
          <p:spPr>
            <a:xfrm>
              <a:off x="8287188" y="1927099"/>
              <a:ext cx="654424" cy="65442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46755E-B451-7032-03AC-7E6FB22F8799}"/>
                </a:ext>
              </a:extLst>
            </p:cNvPr>
            <p:cNvSpPr/>
            <p:nvPr/>
          </p:nvSpPr>
          <p:spPr>
            <a:xfrm>
              <a:off x="8276171" y="3011828"/>
              <a:ext cx="654424" cy="65442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F7DB020-72CD-A540-469A-19BF2B8DF395}"/>
                </a:ext>
              </a:extLst>
            </p:cNvPr>
            <p:cNvSpPr/>
            <p:nvPr/>
          </p:nvSpPr>
          <p:spPr>
            <a:xfrm>
              <a:off x="8276171" y="4096557"/>
              <a:ext cx="654424" cy="65442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CE5846D-5DBA-E452-C65A-B50E21526426}"/>
                </a:ext>
              </a:extLst>
            </p:cNvPr>
            <p:cNvSpPr/>
            <p:nvPr/>
          </p:nvSpPr>
          <p:spPr>
            <a:xfrm>
              <a:off x="8276171" y="5181286"/>
              <a:ext cx="654424" cy="65442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8B134AA-45E3-59EC-781F-4DB12AC2FC84}"/>
                </a:ext>
              </a:extLst>
            </p:cNvPr>
            <p:cNvSpPr/>
            <p:nvPr/>
          </p:nvSpPr>
          <p:spPr>
            <a:xfrm>
              <a:off x="11218647" y="3642212"/>
              <a:ext cx="654424" cy="594931"/>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1FF02E0-CC47-F3DE-5579-B141632C9052}"/>
                </a:ext>
              </a:extLst>
            </p:cNvPr>
            <p:cNvSpPr/>
            <p:nvPr/>
          </p:nvSpPr>
          <p:spPr>
            <a:xfrm>
              <a:off x="9769515" y="2531363"/>
              <a:ext cx="654424" cy="65442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00A9515-2CC2-2567-66AD-87134C0FCBAD}"/>
                </a:ext>
              </a:extLst>
            </p:cNvPr>
            <p:cNvSpPr/>
            <p:nvPr/>
          </p:nvSpPr>
          <p:spPr>
            <a:xfrm>
              <a:off x="9769515" y="3616092"/>
              <a:ext cx="654424" cy="65442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41C60B5-7B8B-2770-EEB1-431310DE0CC0}"/>
                </a:ext>
              </a:extLst>
            </p:cNvPr>
            <p:cNvSpPr/>
            <p:nvPr/>
          </p:nvSpPr>
          <p:spPr>
            <a:xfrm>
              <a:off x="9769515" y="4700821"/>
              <a:ext cx="654424" cy="65442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63D0CB6-949B-B7B7-06EB-17A877FBDCD7}"/>
                </a:ext>
              </a:extLst>
            </p:cNvPr>
            <p:cNvCxnSpPr>
              <a:stCxn id="5" idx="6"/>
              <a:endCxn id="10" idx="2"/>
            </p:cNvCxnSpPr>
            <p:nvPr/>
          </p:nvCxnSpPr>
          <p:spPr>
            <a:xfrm>
              <a:off x="8941612" y="2254311"/>
              <a:ext cx="827903" cy="604264"/>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7ADE708-15BD-C9F1-2EA2-D28C870B6745}"/>
                </a:ext>
              </a:extLst>
            </p:cNvPr>
            <p:cNvCxnSpPr>
              <a:stCxn id="5" idx="6"/>
              <a:endCxn id="11" idx="2"/>
            </p:cNvCxnSpPr>
            <p:nvPr/>
          </p:nvCxnSpPr>
          <p:spPr>
            <a:xfrm>
              <a:off x="8941612" y="2254311"/>
              <a:ext cx="827903" cy="1688993"/>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D0DFC3-1296-9134-C825-D3EBC1CD3FEE}"/>
                </a:ext>
              </a:extLst>
            </p:cNvPr>
            <p:cNvCxnSpPr>
              <a:stCxn id="5" idx="6"/>
              <a:endCxn id="12" idx="2"/>
            </p:cNvCxnSpPr>
            <p:nvPr/>
          </p:nvCxnSpPr>
          <p:spPr>
            <a:xfrm>
              <a:off x="8941612" y="2254311"/>
              <a:ext cx="827903" cy="2773722"/>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4C396D-83DE-1072-3792-C162A1210232}"/>
                </a:ext>
              </a:extLst>
            </p:cNvPr>
            <p:cNvCxnSpPr>
              <a:stCxn id="6" idx="6"/>
              <a:endCxn id="10" idx="2"/>
            </p:cNvCxnSpPr>
            <p:nvPr/>
          </p:nvCxnSpPr>
          <p:spPr>
            <a:xfrm flipV="1">
              <a:off x="8930595" y="2858575"/>
              <a:ext cx="838920" cy="480465"/>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37FE7F-2B92-08ED-2691-8983B7D656C3}"/>
                </a:ext>
              </a:extLst>
            </p:cNvPr>
            <p:cNvCxnSpPr>
              <a:stCxn id="7" idx="6"/>
              <a:endCxn id="11" idx="2"/>
            </p:cNvCxnSpPr>
            <p:nvPr/>
          </p:nvCxnSpPr>
          <p:spPr>
            <a:xfrm flipV="1">
              <a:off x="8930595" y="3943304"/>
              <a:ext cx="838920" cy="480465"/>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760C70-9799-753F-AFA3-9F6CB8456D20}"/>
                </a:ext>
              </a:extLst>
            </p:cNvPr>
            <p:cNvCxnSpPr>
              <a:stCxn id="6" idx="6"/>
              <a:endCxn id="11" idx="2"/>
            </p:cNvCxnSpPr>
            <p:nvPr/>
          </p:nvCxnSpPr>
          <p:spPr>
            <a:xfrm>
              <a:off x="8930595" y="3339040"/>
              <a:ext cx="838920" cy="604264"/>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D837210-EFAE-6303-FB17-4D515A7F0FB7}"/>
                </a:ext>
              </a:extLst>
            </p:cNvPr>
            <p:cNvCxnSpPr>
              <a:stCxn id="6" idx="6"/>
              <a:endCxn id="12" idx="2"/>
            </p:cNvCxnSpPr>
            <p:nvPr/>
          </p:nvCxnSpPr>
          <p:spPr>
            <a:xfrm>
              <a:off x="8930595" y="3339040"/>
              <a:ext cx="838920" cy="1688993"/>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03E541-6EBE-62DB-726F-A2277632AA56}"/>
                </a:ext>
              </a:extLst>
            </p:cNvPr>
            <p:cNvCxnSpPr>
              <a:stCxn id="7" idx="6"/>
              <a:endCxn id="10" idx="2"/>
            </p:cNvCxnSpPr>
            <p:nvPr/>
          </p:nvCxnSpPr>
          <p:spPr>
            <a:xfrm flipV="1">
              <a:off x="8930595" y="2858575"/>
              <a:ext cx="838920" cy="1565194"/>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988C93-53B7-3C27-A0B8-345746C1BC44}"/>
                </a:ext>
              </a:extLst>
            </p:cNvPr>
            <p:cNvCxnSpPr>
              <a:stCxn id="7" idx="6"/>
              <a:endCxn id="12" idx="2"/>
            </p:cNvCxnSpPr>
            <p:nvPr/>
          </p:nvCxnSpPr>
          <p:spPr>
            <a:xfrm>
              <a:off x="8930595" y="4423769"/>
              <a:ext cx="838920" cy="604264"/>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AA14E4D-506E-C24C-E9C0-C0D1BA097B34}"/>
                </a:ext>
              </a:extLst>
            </p:cNvPr>
            <p:cNvCxnSpPr>
              <a:stCxn id="8" idx="6"/>
              <a:endCxn id="10" idx="2"/>
            </p:cNvCxnSpPr>
            <p:nvPr/>
          </p:nvCxnSpPr>
          <p:spPr>
            <a:xfrm flipV="1">
              <a:off x="8930595" y="2858575"/>
              <a:ext cx="838920" cy="2649923"/>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FDA6374-1696-FC99-0DD3-1E4C81C35355}"/>
                </a:ext>
              </a:extLst>
            </p:cNvPr>
            <p:cNvCxnSpPr>
              <a:stCxn id="8" idx="6"/>
              <a:endCxn id="11" idx="2"/>
            </p:cNvCxnSpPr>
            <p:nvPr/>
          </p:nvCxnSpPr>
          <p:spPr>
            <a:xfrm flipV="1">
              <a:off x="8930595" y="3943304"/>
              <a:ext cx="838920" cy="1565194"/>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F0A29F-AC83-DC32-D2F8-9D3271C1AE36}"/>
                </a:ext>
              </a:extLst>
            </p:cNvPr>
            <p:cNvCxnSpPr>
              <a:stCxn id="8" idx="6"/>
              <a:endCxn id="12" idx="2"/>
            </p:cNvCxnSpPr>
            <p:nvPr/>
          </p:nvCxnSpPr>
          <p:spPr>
            <a:xfrm flipV="1">
              <a:off x="8930595" y="5028033"/>
              <a:ext cx="838920" cy="480465"/>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9421C1-6B3B-4EE1-6010-0C5A24B5C4E8}"/>
                </a:ext>
              </a:extLst>
            </p:cNvPr>
            <p:cNvCxnSpPr>
              <a:stCxn id="10" idx="6"/>
              <a:endCxn id="9" idx="2"/>
            </p:cNvCxnSpPr>
            <p:nvPr/>
          </p:nvCxnSpPr>
          <p:spPr>
            <a:xfrm>
              <a:off x="10423939" y="2858575"/>
              <a:ext cx="794708" cy="1081103"/>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DCC891-1AFB-A0E1-8786-FD0458172E3E}"/>
                </a:ext>
              </a:extLst>
            </p:cNvPr>
            <p:cNvCxnSpPr>
              <a:stCxn id="11" idx="6"/>
              <a:endCxn id="9" idx="2"/>
            </p:cNvCxnSpPr>
            <p:nvPr/>
          </p:nvCxnSpPr>
          <p:spPr>
            <a:xfrm flipV="1">
              <a:off x="10423939" y="3939678"/>
              <a:ext cx="794708" cy="3626"/>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DA2ECB-1D5A-AB19-687A-0FC8E42ACA5E}"/>
                </a:ext>
              </a:extLst>
            </p:cNvPr>
            <p:cNvCxnSpPr>
              <a:stCxn id="12" idx="6"/>
              <a:endCxn id="9" idx="2"/>
            </p:cNvCxnSpPr>
            <p:nvPr/>
          </p:nvCxnSpPr>
          <p:spPr>
            <a:xfrm flipV="1">
              <a:off x="10423939" y="3939678"/>
              <a:ext cx="794708" cy="1088355"/>
            </a:xfrm>
            <a:prstGeom prst="straightConnector1">
              <a:avLst/>
            </a:prstGeom>
            <a:noFill/>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072CFD07-18E4-7D97-D5B6-B7F033C3B26A}"/>
                    </a:ext>
                  </a:extLst>
                </p:cNvPr>
                <p:cNvSpPr/>
                <p:nvPr/>
              </p:nvSpPr>
              <p:spPr>
                <a:xfrm>
                  <a:off x="9876239" y="2642496"/>
                  <a:ext cx="467820" cy="369332"/>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𝑎</m:t>
                            </m:r>
                          </m:e>
                          <m:sub>
                            <m:r>
                              <a:rPr lang="en-US" b="0" i="1" smtClean="0">
                                <a:solidFill>
                                  <a:schemeClr val="tx1">
                                    <a:lumMod val="75000"/>
                                    <a:lumOff val="25000"/>
                                  </a:schemeClr>
                                </a:solidFill>
                                <a:latin typeface="Cambria Math" panose="02040503050406030204" pitchFamily="18" charset="0"/>
                              </a:rPr>
                              <m:t>1</m:t>
                            </m:r>
                          </m:sub>
                        </m:sSub>
                      </m:oMath>
                    </m:oMathPara>
                  </a14:m>
                  <a:endParaRPr lang="en-US" dirty="0">
                    <a:solidFill>
                      <a:schemeClr val="tx1">
                        <a:lumMod val="75000"/>
                        <a:lumOff val="25000"/>
                      </a:schemeClr>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9876239" y="2642496"/>
                  <a:ext cx="467820" cy="369332"/>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8455C52-338E-C7E4-2BDC-5C8D133D6993}"/>
                    </a:ext>
                  </a:extLst>
                </p:cNvPr>
                <p:cNvSpPr/>
                <p:nvPr/>
              </p:nvSpPr>
              <p:spPr>
                <a:xfrm>
                  <a:off x="9881301" y="3727225"/>
                  <a:ext cx="473142" cy="369332"/>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𝑎</m:t>
                            </m:r>
                          </m:e>
                          <m:sub>
                            <m:r>
                              <a:rPr lang="en-US" b="0" i="1" smtClean="0">
                                <a:solidFill>
                                  <a:schemeClr val="tx1">
                                    <a:lumMod val="75000"/>
                                    <a:lumOff val="25000"/>
                                  </a:schemeClr>
                                </a:solidFill>
                                <a:latin typeface="Cambria Math" panose="02040503050406030204" pitchFamily="18" charset="0"/>
                              </a:rPr>
                              <m:t>2</m:t>
                            </m:r>
                          </m:sub>
                        </m:sSub>
                      </m:oMath>
                    </m:oMathPara>
                  </a14:m>
                  <a:endParaRPr lang="en-US" dirty="0">
                    <a:solidFill>
                      <a:schemeClr val="tx1">
                        <a:lumMod val="75000"/>
                        <a:lumOff val="25000"/>
                      </a:schemeClr>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9881301" y="3727225"/>
                  <a:ext cx="473142" cy="36933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B1D87A7-3CED-7C85-D2C1-C15AEE755535}"/>
                    </a:ext>
                  </a:extLst>
                </p:cNvPr>
                <p:cNvSpPr/>
                <p:nvPr/>
              </p:nvSpPr>
              <p:spPr>
                <a:xfrm>
                  <a:off x="9890317" y="4803193"/>
                  <a:ext cx="473142" cy="369332"/>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𝑎</m:t>
                            </m:r>
                          </m:e>
                          <m:sub>
                            <m:r>
                              <a:rPr lang="en-US" b="0" i="1" smtClean="0">
                                <a:solidFill>
                                  <a:schemeClr val="tx1">
                                    <a:lumMod val="75000"/>
                                    <a:lumOff val="25000"/>
                                  </a:schemeClr>
                                </a:solidFill>
                                <a:latin typeface="Cambria Math" panose="02040503050406030204" pitchFamily="18" charset="0"/>
                              </a:rPr>
                              <m:t>3</m:t>
                            </m:r>
                          </m:sub>
                        </m:sSub>
                      </m:oMath>
                    </m:oMathPara>
                  </a14:m>
                  <a:endParaRPr lang="en-US" dirty="0">
                    <a:solidFill>
                      <a:schemeClr val="tx1">
                        <a:lumMod val="75000"/>
                        <a:lumOff val="25000"/>
                      </a:schemeClr>
                    </a:solidFill>
                  </a:endParaRPr>
                </a:p>
              </p:txBody>
            </p:sp>
          </mc:Choice>
          <mc:Fallback xmlns="">
            <p:sp>
              <p:nvSpPr>
                <p:cNvPr id="46" name="Rectangle 45"/>
                <p:cNvSpPr>
                  <a:spLocks noRot="1" noChangeAspect="1" noMove="1" noResize="1" noEditPoints="1" noAdjustHandles="1" noChangeArrowheads="1" noChangeShapeType="1" noTextEdit="1"/>
                </p:cNvSpPr>
                <p:nvPr/>
              </p:nvSpPr>
              <p:spPr>
                <a:xfrm>
                  <a:off x="9890317" y="4803193"/>
                  <a:ext cx="473142" cy="369332"/>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F53DD5C-568F-D9EC-4530-9903B3CF8E86}"/>
                    </a:ext>
                  </a:extLst>
                </p:cNvPr>
                <p:cNvSpPr/>
                <p:nvPr/>
              </p:nvSpPr>
              <p:spPr>
                <a:xfrm>
                  <a:off x="11322785" y="3727225"/>
                  <a:ext cx="462434" cy="369332"/>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𝑦</m:t>
                            </m:r>
                          </m:e>
                          <m:sub>
                            <m:r>
                              <a:rPr lang="en-US" b="0" i="1" smtClean="0">
                                <a:solidFill>
                                  <a:schemeClr val="tx1">
                                    <a:lumMod val="75000"/>
                                    <a:lumOff val="25000"/>
                                  </a:schemeClr>
                                </a:solidFill>
                                <a:latin typeface="Cambria Math" panose="02040503050406030204" pitchFamily="18" charset="0"/>
                              </a:rPr>
                              <m:t>1</m:t>
                            </m:r>
                          </m:sub>
                        </m:sSub>
                      </m:oMath>
                    </m:oMathPara>
                  </a14:m>
                  <a:endParaRPr lang="en-US" dirty="0">
                    <a:solidFill>
                      <a:schemeClr val="tx1">
                        <a:lumMod val="75000"/>
                        <a:lumOff val="25000"/>
                      </a:schemeClr>
                    </a:solidFill>
                  </a:endParaRPr>
                </a:p>
              </p:txBody>
            </p:sp>
          </mc:Choice>
          <mc:Fallback xmlns="">
            <p:sp>
              <p:nvSpPr>
                <p:cNvPr id="47" name="Rectangle 46"/>
                <p:cNvSpPr>
                  <a:spLocks noRot="1" noChangeAspect="1" noMove="1" noResize="1" noEditPoints="1" noAdjustHandles="1" noChangeArrowheads="1" noChangeShapeType="1" noTextEdit="1"/>
                </p:cNvSpPr>
                <p:nvPr/>
              </p:nvSpPr>
              <p:spPr>
                <a:xfrm>
                  <a:off x="11322785" y="3727225"/>
                  <a:ext cx="462434" cy="369332"/>
                </a:xfrm>
                <a:prstGeom prst="rect">
                  <a:avLst/>
                </a:prstGeom>
                <a:blipFill>
                  <a:blip r:embed="rId6"/>
                  <a:stretch>
                    <a:fillRect b="-65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9315196-F949-8D39-F734-31D7D6FB6F8C}"/>
                    </a:ext>
                  </a:extLst>
                </p:cNvPr>
                <p:cNvSpPr/>
                <p:nvPr/>
              </p:nvSpPr>
              <p:spPr>
                <a:xfrm>
                  <a:off x="8391326" y="2053913"/>
                  <a:ext cx="460767" cy="369332"/>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𝑥</m:t>
                            </m:r>
                          </m:e>
                          <m:sub>
                            <m:r>
                              <a:rPr lang="en-US" b="0" i="1" smtClean="0">
                                <a:solidFill>
                                  <a:schemeClr val="tx1">
                                    <a:lumMod val="75000"/>
                                    <a:lumOff val="25000"/>
                                  </a:schemeClr>
                                </a:solidFill>
                                <a:latin typeface="Cambria Math" panose="02040503050406030204" pitchFamily="18" charset="0"/>
                              </a:rPr>
                              <m:t>1</m:t>
                            </m:r>
                          </m:sub>
                        </m:sSub>
                      </m:oMath>
                    </m:oMathPara>
                  </a14:m>
                  <a:endParaRPr lang="en-US"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91326" y="2053913"/>
                  <a:ext cx="460767"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6941D83-6EAC-8B61-8CD9-3301C4AFCEB7}"/>
                    </a:ext>
                  </a:extLst>
                </p:cNvPr>
                <p:cNvSpPr/>
                <p:nvPr/>
              </p:nvSpPr>
              <p:spPr>
                <a:xfrm>
                  <a:off x="8391325" y="3154374"/>
                  <a:ext cx="466090" cy="369332"/>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𝑥</m:t>
                            </m:r>
                          </m:e>
                          <m:sub>
                            <m:r>
                              <a:rPr lang="en-US" b="0" i="1" smtClean="0">
                                <a:solidFill>
                                  <a:schemeClr val="tx1">
                                    <a:lumMod val="75000"/>
                                    <a:lumOff val="25000"/>
                                  </a:schemeClr>
                                </a:solidFill>
                                <a:latin typeface="Cambria Math" panose="02040503050406030204" pitchFamily="18" charset="0"/>
                              </a:rPr>
                              <m:t>2</m:t>
                            </m:r>
                          </m:sub>
                        </m:sSub>
                      </m:oMath>
                    </m:oMathPara>
                  </a14:m>
                  <a:endParaRPr lang="en-US" dirty="0">
                    <a:solidFill>
                      <a:schemeClr val="tx1">
                        <a:lumMod val="75000"/>
                        <a:lumOff val="25000"/>
                      </a:schemeClr>
                    </a:solidFill>
                  </a:endParaRPr>
                </a:p>
              </p:txBody>
            </p:sp>
          </mc:Choice>
          <mc:Fallback xmlns="">
            <p:sp>
              <p:nvSpPr>
                <p:cNvPr id="49" name="Rectangle 48"/>
                <p:cNvSpPr>
                  <a:spLocks noRot="1" noChangeAspect="1" noMove="1" noResize="1" noEditPoints="1" noAdjustHandles="1" noChangeArrowheads="1" noChangeShapeType="1" noTextEdit="1"/>
                </p:cNvSpPr>
                <p:nvPr/>
              </p:nvSpPr>
              <p:spPr>
                <a:xfrm>
                  <a:off x="8391325" y="3154374"/>
                  <a:ext cx="466090" cy="369332"/>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09044BB7-6FCA-4316-B1A7-B1300082C4FA}"/>
                    </a:ext>
                  </a:extLst>
                </p:cNvPr>
                <p:cNvSpPr/>
                <p:nvPr/>
              </p:nvSpPr>
              <p:spPr>
                <a:xfrm>
                  <a:off x="8382354" y="4230370"/>
                  <a:ext cx="466090" cy="369332"/>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𝑥</m:t>
                            </m:r>
                          </m:e>
                          <m:sub>
                            <m:r>
                              <a:rPr lang="en-US" b="0" i="1" smtClean="0">
                                <a:solidFill>
                                  <a:schemeClr val="tx1">
                                    <a:lumMod val="75000"/>
                                    <a:lumOff val="25000"/>
                                  </a:schemeClr>
                                </a:solidFill>
                                <a:latin typeface="Cambria Math" panose="02040503050406030204" pitchFamily="18" charset="0"/>
                              </a:rPr>
                              <m:t>3</m:t>
                            </m:r>
                          </m:sub>
                        </m:sSub>
                      </m:oMath>
                    </m:oMathPara>
                  </a14:m>
                  <a:endParaRPr lang="en-US" dirty="0">
                    <a:solidFill>
                      <a:schemeClr val="tx1">
                        <a:lumMod val="75000"/>
                        <a:lumOff val="25000"/>
                      </a:schemeClr>
                    </a:solidFill>
                  </a:endParaRPr>
                </a:p>
              </p:txBody>
            </p:sp>
          </mc:Choice>
          <mc:Fallback xmlns="">
            <p:sp>
              <p:nvSpPr>
                <p:cNvPr id="50" name="Rectangle 49"/>
                <p:cNvSpPr>
                  <a:spLocks noRot="1" noChangeAspect="1" noMove="1" noResize="1" noEditPoints="1" noAdjustHandles="1" noChangeArrowheads="1" noChangeShapeType="1" noTextEdit="1"/>
                </p:cNvSpPr>
                <p:nvPr/>
              </p:nvSpPr>
              <p:spPr>
                <a:xfrm>
                  <a:off x="8382354" y="4230370"/>
                  <a:ext cx="466090" cy="36933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F73C62E-9F80-4CD0-75AF-83178CD38B6E}"/>
                    </a:ext>
                  </a:extLst>
                </p:cNvPr>
                <p:cNvSpPr/>
                <p:nvPr/>
              </p:nvSpPr>
              <p:spPr>
                <a:xfrm>
                  <a:off x="8382353" y="5323832"/>
                  <a:ext cx="466090" cy="369332"/>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𝑥</m:t>
                            </m:r>
                          </m:e>
                          <m:sub>
                            <m:r>
                              <a:rPr lang="en-US" b="0" i="1" smtClean="0">
                                <a:solidFill>
                                  <a:schemeClr val="tx1">
                                    <a:lumMod val="75000"/>
                                    <a:lumOff val="25000"/>
                                  </a:schemeClr>
                                </a:solidFill>
                                <a:latin typeface="Cambria Math" panose="02040503050406030204" pitchFamily="18" charset="0"/>
                              </a:rPr>
                              <m:t>4</m:t>
                            </m:r>
                          </m:sub>
                        </m:sSub>
                      </m:oMath>
                    </m:oMathPara>
                  </a14:m>
                  <a:endParaRPr lang="en-US" dirty="0">
                    <a:solidFill>
                      <a:schemeClr val="tx1">
                        <a:lumMod val="75000"/>
                        <a:lumOff val="25000"/>
                      </a:schemeClr>
                    </a:solidFill>
                  </a:endParaRPr>
                </a:p>
              </p:txBody>
            </p:sp>
          </mc:Choice>
          <mc:Fallback xmlns="">
            <p:sp>
              <p:nvSpPr>
                <p:cNvPr id="51" name="Rectangle 50"/>
                <p:cNvSpPr>
                  <a:spLocks noRot="1" noChangeAspect="1" noMove="1" noResize="1" noEditPoints="1" noAdjustHandles="1" noChangeArrowheads="1" noChangeShapeType="1" noTextEdit="1"/>
                </p:cNvSpPr>
                <p:nvPr/>
              </p:nvSpPr>
              <p:spPr>
                <a:xfrm>
                  <a:off x="8382353" y="5323832"/>
                  <a:ext cx="466090" cy="369332"/>
                </a:xfrm>
                <a:prstGeom prst="rect">
                  <a:avLst/>
                </a:prstGeom>
                <a:blipFill>
                  <a:blip r:embed="rId10"/>
                  <a:stretch>
                    <a:fillRect/>
                  </a:stretch>
                </a:blipFill>
                <a:ln>
                  <a:noFill/>
                </a:ln>
              </p:spPr>
              <p:txBody>
                <a:bodyPr/>
                <a:lstStyle/>
                <a:p>
                  <a:r>
                    <a:rPr lang="en-US">
                      <a:noFill/>
                    </a:rPr>
                    <a:t> </a:t>
                  </a:r>
                </a:p>
              </p:txBody>
            </p:sp>
          </mc:Fallback>
        </mc:AlternateContent>
      </p:grpSp>
      <p:pic>
        <p:nvPicPr>
          <p:cNvPr id="2052" name="Picture 4" descr="Key Deep Learning Architectures: LeNet-5 | by Max Pechyonkin | Medium">
            <a:extLst>
              <a:ext uri="{FF2B5EF4-FFF2-40B4-BE49-F238E27FC236}">
                <a16:creationId xmlns:a16="http://schemas.microsoft.com/office/drawing/2014/main" id="{33CDE4C3-7666-F272-7233-95F9632D03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406" y="4743721"/>
            <a:ext cx="6800246" cy="18806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ep Boltzmann Machine Explained | Papers With Code">
            <a:extLst>
              <a:ext uri="{FF2B5EF4-FFF2-40B4-BE49-F238E27FC236}">
                <a16:creationId xmlns:a16="http://schemas.microsoft.com/office/drawing/2014/main" id="{E77119B0-664E-CF3A-CB4B-0337AC70E8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59523" y="1385463"/>
            <a:ext cx="5505071" cy="42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14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C5A27-B838-AF4E-0A42-A84CC8B445ED}"/>
              </a:ext>
            </a:extLst>
          </p:cNvPr>
          <p:cNvSpPr>
            <a:spLocks noGrp="1"/>
          </p:cNvSpPr>
          <p:nvPr>
            <p:ph type="title"/>
          </p:nvPr>
        </p:nvSpPr>
        <p:spPr/>
        <p:txBody>
          <a:bodyPr/>
          <a:lstStyle/>
          <a:p>
            <a:r>
              <a:rPr lang="en-NL" dirty="0"/>
              <a:t>The thaw of AI Winter</a:t>
            </a:r>
          </a:p>
        </p:txBody>
      </p:sp>
      <p:sp>
        <p:nvSpPr>
          <p:cNvPr id="4" name="Oval 3">
            <a:extLst>
              <a:ext uri="{FF2B5EF4-FFF2-40B4-BE49-F238E27FC236}">
                <a16:creationId xmlns:a16="http://schemas.microsoft.com/office/drawing/2014/main" id="{1A7F5EFA-B998-E39F-80EF-F16E934EC34C}"/>
              </a:ext>
            </a:extLst>
          </p:cNvPr>
          <p:cNvSpPr/>
          <p:nvPr/>
        </p:nvSpPr>
        <p:spPr>
          <a:xfrm>
            <a:off x="187085" y="4611902"/>
            <a:ext cx="386499" cy="3864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5" name="Oval 4">
            <a:extLst>
              <a:ext uri="{FF2B5EF4-FFF2-40B4-BE49-F238E27FC236}">
                <a16:creationId xmlns:a16="http://schemas.microsoft.com/office/drawing/2014/main" id="{814F91EB-3C13-4E9F-54CE-ABFD43633BBD}"/>
              </a:ext>
            </a:extLst>
          </p:cNvPr>
          <p:cNvSpPr/>
          <p:nvPr/>
        </p:nvSpPr>
        <p:spPr>
          <a:xfrm>
            <a:off x="1080720" y="4611904"/>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alatino Linotype" panose="02040502050505030304" pitchFamily="18" charset="0"/>
            </a:endParaRPr>
          </a:p>
        </p:txBody>
      </p:sp>
      <p:sp>
        <p:nvSpPr>
          <p:cNvPr id="6" name="Oval 5">
            <a:extLst>
              <a:ext uri="{FF2B5EF4-FFF2-40B4-BE49-F238E27FC236}">
                <a16:creationId xmlns:a16="http://schemas.microsoft.com/office/drawing/2014/main" id="{E86173F5-11F1-64C3-8BC3-E6D1F359AAD4}"/>
              </a:ext>
            </a:extLst>
          </p:cNvPr>
          <p:cNvSpPr/>
          <p:nvPr/>
        </p:nvSpPr>
        <p:spPr>
          <a:xfrm>
            <a:off x="1994567" y="4611902"/>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alatino Linotype" panose="02040502050505030304" pitchFamily="18" charset="0"/>
            </a:endParaRPr>
          </a:p>
        </p:txBody>
      </p:sp>
      <p:sp>
        <p:nvSpPr>
          <p:cNvPr id="7" name="Oval 6">
            <a:extLst>
              <a:ext uri="{FF2B5EF4-FFF2-40B4-BE49-F238E27FC236}">
                <a16:creationId xmlns:a16="http://schemas.microsoft.com/office/drawing/2014/main" id="{EF01F0C5-EC46-2372-CFED-FE4AF0AA3E37}"/>
              </a:ext>
            </a:extLst>
          </p:cNvPr>
          <p:cNvSpPr/>
          <p:nvPr/>
        </p:nvSpPr>
        <p:spPr>
          <a:xfrm>
            <a:off x="2867985" y="4611901"/>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8" name="Oval 7">
            <a:extLst>
              <a:ext uri="{FF2B5EF4-FFF2-40B4-BE49-F238E27FC236}">
                <a16:creationId xmlns:a16="http://schemas.microsoft.com/office/drawing/2014/main" id="{83BFB049-88BC-8CF1-F8C7-26B1A62CA03A}"/>
              </a:ext>
            </a:extLst>
          </p:cNvPr>
          <p:cNvSpPr/>
          <p:nvPr/>
        </p:nvSpPr>
        <p:spPr>
          <a:xfrm>
            <a:off x="3761618" y="4611901"/>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9" name="Oval 8">
            <a:extLst>
              <a:ext uri="{FF2B5EF4-FFF2-40B4-BE49-F238E27FC236}">
                <a16:creationId xmlns:a16="http://schemas.microsoft.com/office/drawing/2014/main" id="{91E21F8F-DE9F-6CD9-9C7C-55DF3F840C1E}"/>
              </a:ext>
            </a:extLst>
          </p:cNvPr>
          <p:cNvSpPr/>
          <p:nvPr/>
        </p:nvSpPr>
        <p:spPr>
          <a:xfrm>
            <a:off x="4655251" y="4611901"/>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10" name="Oval 9">
            <a:extLst>
              <a:ext uri="{FF2B5EF4-FFF2-40B4-BE49-F238E27FC236}">
                <a16:creationId xmlns:a16="http://schemas.microsoft.com/office/drawing/2014/main" id="{D95E4C16-2D38-8196-C36B-9B5975074274}"/>
              </a:ext>
            </a:extLst>
          </p:cNvPr>
          <p:cNvSpPr/>
          <p:nvPr/>
        </p:nvSpPr>
        <p:spPr>
          <a:xfrm>
            <a:off x="5548884" y="4611901"/>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11" name="Straight Connector 10">
            <a:extLst>
              <a:ext uri="{FF2B5EF4-FFF2-40B4-BE49-F238E27FC236}">
                <a16:creationId xmlns:a16="http://schemas.microsoft.com/office/drawing/2014/main" id="{7E3E84ED-5638-BBE5-2077-1D1EF647DA9F}"/>
              </a:ext>
            </a:extLst>
          </p:cNvPr>
          <p:cNvCxnSpPr>
            <a:stCxn id="4" idx="6"/>
            <a:endCxn id="5" idx="2"/>
          </p:cNvCxnSpPr>
          <p:nvPr/>
        </p:nvCxnSpPr>
        <p:spPr>
          <a:xfrm>
            <a:off x="573584" y="4805152"/>
            <a:ext cx="507136"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AA7F3C-8E90-B913-6D5A-D957D33DAC9F}"/>
              </a:ext>
            </a:extLst>
          </p:cNvPr>
          <p:cNvCxnSpPr>
            <a:stCxn id="5" idx="6"/>
            <a:endCxn id="6" idx="2"/>
          </p:cNvCxnSpPr>
          <p:nvPr/>
        </p:nvCxnSpPr>
        <p:spPr>
          <a:xfrm flipV="1">
            <a:off x="1467219" y="4805152"/>
            <a:ext cx="527348"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A873D1-EB9C-03DC-435A-52AE541F05CD}"/>
              </a:ext>
            </a:extLst>
          </p:cNvPr>
          <p:cNvCxnSpPr>
            <a:stCxn id="6" idx="6"/>
            <a:endCxn id="7" idx="2"/>
          </p:cNvCxnSpPr>
          <p:nvPr/>
        </p:nvCxnSpPr>
        <p:spPr>
          <a:xfrm flipV="1">
            <a:off x="2381066" y="4805151"/>
            <a:ext cx="48691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9E21883-341A-FC3F-82AE-6447C90E8139}"/>
              </a:ext>
            </a:extLst>
          </p:cNvPr>
          <p:cNvCxnSpPr>
            <a:stCxn id="7" idx="6"/>
            <a:endCxn id="8" idx="2"/>
          </p:cNvCxnSpPr>
          <p:nvPr/>
        </p:nvCxnSpPr>
        <p:spPr>
          <a:xfrm>
            <a:off x="3254484" y="4805151"/>
            <a:ext cx="507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060297-636A-A848-F271-A22075B1692F}"/>
              </a:ext>
            </a:extLst>
          </p:cNvPr>
          <p:cNvCxnSpPr>
            <a:stCxn id="8" idx="6"/>
            <a:endCxn id="9" idx="2"/>
          </p:cNvCxnSpPr>
          <p:nvPr/>
        </p:nvCxnSpPr>
        <p:spPr>
          <a:xfrm>
            <a:off x="4148117" y="4805151"/>
            <a:ext cx="507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946775-B95B-7590-8C0C-7690E349D1B6}"/>
              </a:ext>
            </a:extLst>
          </p:cNvPr>
          <p:cNvCxnSpPr>
            <a:stCxn id="9" idx="6"/>
            <a:endCxn id="10" idx="2"/>
          </p:cNvCxnSpPr>
          <p:nvPr/>
        </p:nvCxnSpPr>
        <p:spPr>
          <a:xfrm>
            <a:off x="5041750" y="4805151"/>
            <a:ext cx="507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E1930F-9E90-A8B7-639F-448AC573018C}"/>
              </a:ext>
            </a:extLst>
          </p:cNvPr>
          <p:cNvSpPr txBox="1"/>
          <p:nvPr/>
        </p:nvSpPr>
        <p:spPr>
          <a:xfrm rot="18518921">
            <a:off x="-30983" y="5220402"/>
            <a:ext cx="678730" cy="369332"/>
          </a:xfrm>
          <a:prstGeom prst="rect">
            <a:avLst/>
          </a:prstGeom>
          <a:noFill/>
        </p:spPr>
        <p:txBody>
          <a:bodyPr wrap="square" rtlCol="0">
            <a:spAutoFit/>
          </a:bodyPr>
          <a:lstStyle/>
          <a:p>
            <a:r>
              <a:rPr lang="en-US" dirty="0">
                <a:latin typeface="Palatino Linotype" panose="02040502050505030304" pitchFamily="18" charset="0"/>
              </a:rPr>
              <a:t>1958</a:t>
            </a:r>
          </a:p>
        </p:txBody>
      </p:sp>
      <p:sp>
        <p:nvSpPr>
          <p:cNvPr id="18" name="TextBox 17">
            <a:extLst>
              <a:ext uri="{FF2B5EF4-FFF2-40B4-BE49-F238E27FC236}">
                <a16:creationId xmlns:a16="http://schemas.microsoft.com/office/drawing/2014/main" id="{9A4D479C-ED43-9B36-DCAD-318CB027B1DE}"/>
              </a:ext>
            </a:extLst>
          </p:cNvPr>
          <p:cNvSpPr txBox="1"/>
          <p:nvPr/>
        </p:nvSpPr>
        <p:spPr>
          <a:xfrm rot="18518921">
            <a:off x="-414851" y="2886338"/>
            <a:ext cx="3272350" cy="369332"/>
          </a:xfrm>
          <a:prstGeom prst="rect">
            <a:avLst/>
          </a:prstGeom>
          <a:noFill/>
        </p:spPr>
        <p:txBody>
          <a:bodyPr wrap="square" rtlCol="0">
            <a:spAutoFit/>
          </a:bodyPr>
          <a:lstStyle/>
          <a:p>
            <a:r>
              <a:rPr lang="en-US" dirty="0">
                <a:latin typeface="Palatino Linotype" panose="02040502050505030304" pitchFamily="18" charset="0"/>
              </a:rPr>
              <a:t>Perceptrons, Rosenblatt</a:t>
            </a:r>
          </a:p>
        </p:txBody>
      </p:sp>
      <p:sp>
        <p:nvSpPr>
          <p:cNvPr id="19" name="TextBox 18">
            <a:extLst>
              <a:ext uri="{FF2B5EF4-FFF2-40B4-BE49-F238E27FC236}">
                <a16:creationId xmlns:a16="http://schemas.microsoft.com/office/drawing/2014/main" id="{95900F6D-08AD-7916-016F-8E22D1D97C88}"/>
              </a:ext>
            </a:extLst>
          </p:cNvPr>
          <p:cNvSpPr txBox="1"/>
          <p:nvPr/>
        </p:nvSpPr>
        <p:spPr>
          <a:xfrm rot="18518921">
            <a:off x="790806" y="5220406"/>
            <a:ext cx="678730" cy="369332"/>
          </a:xfrm>
          <a:prstGeom prst="rect">
            <a:avLst/>
          </a:prstGeom>
          <a:noFill/>
        </p:spPr>
        <p:txBody>
          <a:bodyPr wrap="square" rtlCol="0">
            <a:spAutoFit/>
          </a:bodyPr>
          <a:lstStyle/>
          <a:p>
            <a:r>
              <a:rPr lang="en-US" dirty="0">
                <a:latin typeface="Palatino Linotype" panose="02040502050505030304" pitchFamily="18" charset="0"/>
              </a:rPr>
              <a:t>1960</a:t>
            </a:r>
          </a:p>
        </p:txBody>
      </p:sp>
      <p:sp>
        <p:nvSpPr>
          <p:cNvPr id="20" name="TextBox 19">
            <a:extLst>
              <a:ext uri="{FF2B5EF4-FFF2-40B4-BE49-F238E27FC236}">
                <a16:creationId xmlns:a16="http://schemas.microsoft.com/office/drawing/2014/main" id="{D63C4A1F-7B23-212C-968E-F24C04129E81}"/>
              </a:ext>
            </a:extLst>
          </p:cNvPr>
          <p:cNvSpPr txBox="1"/>
          <p:nvPr/>
        </p:nvSpPr>
        <p:spPr>
          <a:xfrm rot="18518921">
            <a:off x="579423" y="3002504"/>
            <a:ext cx="2974863" cy="369332"/>
          </a:xfrm>
          <a:prstGeom prst="rect">
            <a:avLst/>
          </a:prstGeom>
          <a:noFill/>
        </p:spPr>
        <p:txBody>
          <a:bodyPr wrap="square" rtlCol="0">
            <a:spAutoFit/>
          </a:bodyPr>
          <a:lstStyle/>
          <a:p>
            <a:r>
              <a:rPr lang="en-US" dirty="0" err="1">
                <a:latin typeface="Palatino Linotype" panose="02040502050505030304" pitchFamily="18" charset="0"/>
              </a:rPr>
              <a:t>Adaline</a:t>
            </a:r>
            <a:r>
              <a:rPr lang="en-US" dirty="0">
                <a:latin typeface="Palatino Linotype" panose="02040502050505030304" pitchFamily="18" charset="0"/>
              </a:rPr>
              <a:t>, </a:t>
            </a:r>
            <a:r>
              <a:rPr lang="en-US" dirty="0" err="1">
                <a:latin typeface="Palatino Linotype" panose="02040502050505030304" pitchFamily="18" charset="0"/>
              </a:rPr>
              <a:t>Widrow</a:t>
            </a:r>
            <a:r>
              <a:rPr lang="en-US" dirty="0">
                <a:latin typeface="Palatino Linotype" panose="02040502050505030304" pitchFamily="18" charset="0"/>
              </a:rPr>
              <a:t> and Hoff</a:t>
            </a:r>
          </a:p>
        </p:txBody>
      </p:sp>
      <p:sp>
        <p:nvSpPr>
          <p:cNvPr id="21" name="TextBox 20">
            <a:extLst>
              <a:ext uri="{FF2B5EF4-FFF2-40B4-BE49-F238E27FC236}">
                <a16:creationId xmlns:a16="http://schemas.microsoft.com/office/drawing/2014/main" id="{78DECAD5-6160-7B35-E214-1143ABE1563B}"/>
              </a:ext>
            </a:extLst>
          </p:cNvPr>
          <p:cNvSpPr txBox="1"/>
          <p:nvPr/>
        </p:nvSpPr>
        <p:spPr>
          <a:xfrm rot="18518921">
            <a:off x="1490314" y="2792635"/>
            <a:ext cx="3157630" cy="646331"/>
          </a:xfrm>
          <a:prstGeom prst="rect">
            <a:avLst/>
          </a:prstGeom>
          <a:noFill/>
        </p:spPr>
        <p:txBody>
          <a:bodyPr wrap="square" rtlCol="0">
            <a:spAutoFit/>
          </a:bodyPr>
          <a:lstStyle/>
          <a:p>
            <a:r>
              <a:rPr lang="en-US" dirty="0">
                <a:latin typeface="Palatino Linotype" panose="02040502050505030304" pitchFamily="18" charset="0"/>
              </a:rPr>
              <a:t>Perceptrons, Minsky and </a:t>
            </a:r>
            <a:r>
              <a:rPr lang="en-US" dirty="0" err="1">
                <a:latin typeface="Palatino Linotype" panose="02040502050505030304" pitchFamily="18" charset="0"/>
              </a:rPr>
              <a:t>Papert</a:t>
            </a:r>
            <a:endParaRPr lang="en-US" dirty="0">
              <a:latin typeface="Palatino Linotype" panose="02040502050505030304" pitchFamily="18" charset="0"/>
            </a:endParaRPr>
          </a:p>
        </p:txBody>
      </p:sp>
      <p:sp>
        <p:nvSpPr>
          <p:cNvPr id="22" name="TextBox 21">
            <a:extLst>
              <a:ext uri="{FF2B5EF4-FFF2-40B4-BE49-F238E27FC236}">
                <a16:creationId xmlns:a16="http://schemas.microsoft.com/office/drawing/2014/main" id="{ECFAAED0-091A-C6AE-BBC0-DF93C90B987B}"/>
              </a:ext>
            </a:extLst>
          </p:cNvPr>
          <p:cNvSpPr txBox="1"/>
          <p:nvPr/>
        </p:nvSpPr>
        <p:spPr>
          <a:xfrm rot="18518921">
            <a:off x="1691873" y="5220403"/>
            <a:ext cx="678730" cy="369332"/>
          </a:xfrm>
          <a:prstGeom prst="rect">
            <a:avLst/>
          </a:prstGeom>
          <a:noFill/>
        </p:spPr>
        <p:txBody>
          <a:bodyPr wrap="square" rtlCol="0">
            <a:spAutoFit/>
          </a:bodyPr>
          <a:lstStyle/>
          <a:p>
            <a:r>
              <a:rPr lang="en-US" dirty="0">
                <a:latin typeface="Palatino Linotype" panose="02040502050505030304" pitchFamily="18" charset="0"/>
              </a:rPr>
              <a:t>1969</a:t>
            </a:r>
          </a:p>
        </p:txBody>
      </p:sp>
      <p:sp>
        <p:nvSpPr>
          <p:cNvPr id="23" name="TextBox 22">
            <a:extLst>
              <a:ext uri="{FF2B5EF4-FFF2-40B4-BE49-F238E27FC236}">
                <a16:creationId xmlns:a16="http://schemas.microsoft.com/office/drawing/2014/main" id="{F979BE97-2358-D5E1-2B2D-257C36DFF1D6}"/>
              </a:ext>
            </a:extLst>
          </p:cNvPr>
          <p:cNvSpPr txBox="1"/>
          <p:nvPr/>
        </p:nvSpPr>
        <p:spPr>
          <a:xfrm rot="18518921">
            <a:off x="2572866" y="5220407"/>
            <a:ext cx="678730" cy="369332"/>
          </a:xfrm>
          <a:prstGeom prst="rect">
            <a:avLst/>
          </a:prstGeom>
          <a:noFill/>
        </p:spPr>
        <p:txBody>
          <a:bodyPr wrap="square" rtlCol="0">
            <a:spAutoFit/>
          </a:bodyPr>
          <a:lstStyle/>
          <a:p>
            <a:r>
              <a:rPr lang="en-US" dirty="0">
                <a:latin typeface="Palatino Linotype" panose="02040502050505030304" pitchFamily="18" charset="0"/>
              </a:rPr>
              <a:t>1970</a:t>
            </a:r>
          </a:p>
        </p:txBody>
      </p:sp>
      <p:sp>
        <p:nvSpPr>
          <p:cNvPr id="24" name="TextBox 23">
            <a:extLst>
              <a:ext uri="{FF2B5EF4-FFF2-40B4-BE49-F238E27FC236}">
                <a16:creationId xmlns:a16="http://schemas.microsoft.com/office/drawing/2014/main" id="{0BD5B926-C390-B0D1-0424-B0B5FF26A73F}"/>
              </a:ext>
            </a:extLst>
          </p:cNvPr>
          <p:cNvSpPr txBox="1"/>
          <p:nvPr/>
        </p:nvSpPr>
        <p:spPr>
          <a:xfrm rot="18518921">
            <a:off x="2366349" y="2792635"/>
            <a:ext cx="3157630" cy="646331"/>
          </a:xfrm>
          <a:prstGeom prst="rect">
            <a:avLst/>
          </a:prstGeom>
          <a:noFill/>
        </p:spPr>
        <p:txBody>
          <a:bodyPr wrap="square" rtlCol="0">
            <a:spAutoFit/>
          </a:bodyPr>
          <a:lstStyle/>
          <a:p>
            <a:r>
              <a:rPr lang="en-US" dirty="0">
                <a:latin typeface="Palatino Linotype" panose="02040502050505030304" pitchFamily="18" charset="0"/>
              </a:rPr>
              <a:t>Backpropagation, </a:t>
            </a:r>
            <a:r>
              <a:rPr lang="en-US" dirty="0" err="1">
                <a:latin typeface="Palatino Linotype" panose="02040502050505030304" pitchFamily="18" charset="0"/>
              </a:rPr>
              <a:t>Linnainmaa</a:t>
            </a:r>
            <a:endParaRPr lang="en-US" dirty="0">
              <a:latin typeface="Palatino Linotype" panose="02040502050505030304" pitchFamily="18" charset="0"/>
            </a:endParaRPr>
          </a:p>
        </p:txBody>
      </p:sp>
      <p:sp>
        <p:nvSpPr>
          <p:cNvPr id="25" name="TextBox 24">
            <a:extLst>
              <a:ext uri="{FF2B5EF4-FFF2-40B4-BE49-F238E27FC236}">
                <a16:creationId xmlns:a16="http://schemas.microsoft.com/office/drawing/2014/main" id="{7EB49670-876E-7327-9E24-FD299FE39CF2}"/>
              </a:ext>
            </a:extLst>
          </p:cNvPr>
          <p:cNvSpPr txBox="1"/>
          <p:nvPr/>
        </p:nvSpPr>
        <p:spPr>
          <a:xfrm rot="18518921">
            <a:off x="3538495" y="5220407"/>
            <a:ext cx="678730" cy="369332"/>
          </a:xfrm>
          <a:prstGeom prst="rect">
            <a:avLst/>
          </a:prstGeom>
          <a:noFill/>
        </p:spPr>
        <p:txBody>
          <a:bodyPr wrap="square" rtlCol="0">
            <a:spAutoFit/>
          </a:bodyPr>
          <a:lstStyle/>
          <a:p>
            <a:r>
              <a:rPr lang="en-US" dirty="0">
                <a:latin typeface="Palatino Linotype" panose="02040502050505030304" pitchFamily="18" charset="0"/>
              </a:rPr>
              <a:t>1974</a:t>
            </a:r>
          </a:p>
        </p:txBody>
      </p:sp>
      <p:sp>
        <p:nvSpPr>
          <p:cNvPr id="26" name="TextBox 25">
            <a:extLst>
              <a:ext uri="{FF2B5EF4-FFF2-40B4-BE49-F238E27FC236}">
                <a16:creationId xmlns:a16="http://schemas.microsoft.com/office/drawing/2014/main" id="{260F1344-2A6B-8A46-690D-ECB2469D0D39}"/>
              </a:ext>
            </a:extLst>
          </p:cNvPr>
          <p:cNvSpPr txBox="1"/>
          <p:nvPr/>
        </p:nvSpPr>
        <p:spPr>
          <a:xfrm rot="18518921">
            <a:off x="3259066" y="2931134"/>
            <a:ext cx="3157630" cy="369332"/>
          </a:xfrm>
          <a:prstGeom prst="rect">
            <a:avLst/>
          </a:prstGeom>
          <a:noFill/>
        </p:spPr>
        <p:txBody>
          <a:bodyPr wrap="square" rtlCol="0">
            <a:spAutoFit/>
          </a:bodyPr>
          <a:lstStyle/>
          <a:p>
            <a:r>
              <a:rPr lang="en-US" dirty="0">
                <a:latin typeface="Palatino Linotype" panose="02040502050505030304" pitchFamily="18" charset="0"/>
              </a:rPr>
              <a:t>Backpropagation, </a:t>
            </a:r>
            <a:r>
              <a:rPr lang="en-US" dirty="0" err="1">
                <a:latin typeface="Palatino Linotype" panose="02040502050505030304" pitchFamily="18" charset="0"/>
              </a:rPr>
              <a:t>Werbos</a:t>
            </a:r>
            <a:endParaRPr lang="en-US" dirty="0">
              <a:latin typeface="Palatino Linotype" panose="02040502050505030304" pitchFamily="18" charset="0"/>
            </a:endParaRPr>
          </a:p>
        </p:txBody>
      </p:sp>
      <p:sp>
        <p:nvSpPr>
          <p:cNvPr id="27" name="TextBox 26">
            <a:extLst>
              <a:ext uri="{FF2B5EF4-FFF2-40B4-BE49-F238E27FC236}">
                <a16:creationId xmlns:a16="http://schemas.microsoft.com/office/drawing/2014/main" id="{9FEE31AB-0991-5851-1EB0-1ABA0B7D1EB6}"/>
              </a:ext>
            </a:extLst>
          </p:cNvPr>
          <p:cNvSpPr txBox="1"/>
          <p:nvPr/>
        </p:nvSpPr>
        <p:spPr>
          <a:xfrm rot="18518921">
            <a:off x="4150051" y="2558981"/>
            <a:ext cx="3534471" cy="646331"/>
          </a:xfrm>
          <a:prstGeom prst="rect">
            <a:avLst/>
          </a:prstGeom>
          <a:noFill/>
          <a:ln>
            <a:noFill/>
          </a:ln>
        </p:spPr>
        <p:txBody>
          <a:bodyPr wrap="square" rtlCol="0">
            <a:spAutoFit/>
          </a:bodyPr>
          <a:lstStyle/>
          <a:p>
            <a:r>
              <a:rPr lang="en-US" dirty="0">
                <a:latin typeface="Palatino Linotype" panose="02040502050505030304" pitchFamily="18" charset="0"/>
              </a:rPr>
              <a:t>Backpropagation, </a:t>
            </a:r>
            <a:r>
              <a:rPr lang="en-US" dirty="0" err="1">
                <a:latin typeface="Palatino Linotype" panose="02040502050505030304" pitchFamily="18" charset="0"/>
              </a:rPr>
              <a:t>Rumelhart</a:t>
            </a:r>
            <a:r>
              <a:rPr lang="en-US" dirty="0">
                <a:latin typeface="Palatino Linotype" panose="02040502050505030304" pitchFamily="18" charset="0"/>
              </a:rPr>
              <a:t>, Hinton and Williams</a:t>
            </a:r>
          </a:p>
        </p:txBody>
      </p:sp>
      <p:sp>
        <p:nvSpPr>
          <p:cNvPr id="28" name="TextBox 27">
            <a:extLst>
              <a:ext uri="{FF2B5EF4-FFF2-40B4-BE49-F238E27FC236}">
                <a16:creationId xmlns:a16="http://schemas.microsoft.com/office/drawing/2014/main" id="{1EF75455-5213-E718-44F9-FFDF5DE70F68}"/>
              </a:ext>
            </a:extLst>
          </p:cNvPr>
          <p:cNvSpPr txBox="1"/>
          <p:nvPr/>
        </p:nvSpPr>
        <p:spPr>
          <a:xfrm rot="18518921">
            <a:off x="4408223" y="5220405"/>
            <a:ext cx="678730" cy="369332"/>
          </a:xfrm>
          <a:prstGeom prst="rect">
            <a:avLst/>
          </a:prstGeom>
          <a:noFill/>
        </p:spPr>
        <p:txBody>
          <a:bodyPr wrap="square" rtlCol="0">
            <a:spAutoFit/>
          </a:bodyPr>
          <a:lstStyle/>
          <a:p>
            <a:r>
              <a:rPr lang="en-US" dirty="0">
                <a:latin typeface="Palatino Linotype" panose="02040502050505030304" pitchFamily="18" charset="0"/>
              </a:rPr>
              <a:t>1986</a:t>
            </a:r>
          </a:p>
        </p:txBody>
      </p:sp>
      <p:sp>
        <p:nvSpPr>
          <p:cNvPr id="29" name="TextBox 28">
            <a:extLst>
              <a:ext uri="{FF2B5EF4-FFF2-40B4-BE49-F238E27FC236}">
                <a16:creationId xmlns:a16="http://schemas.microsoft.com/office/drawing/2014/main" id="{84361D7C-3A74-42E0-DB04-FC688C2C8E4B}"/>
              </a:ext>
            </a:extLst>
          </p:cNvPr>
          <p:cNvSpPr txBox="1"/>
          <p:nvPr/>
        </p:nvSpPr>
        <p:spPr>
          <a:xfrm rot="18518921">
            <a:off x="5068936" y="2680637"/>
            <a:ext cx="3534471" cy="646331"/>
          </a:xfrm>
          <a:prstGeom prst="rect">
            <a:avLst/>
          </a:prstGeom>
          <a:noFill/>
          <a:ln>
            <a:noFill/>
          </a:ln>
        </p:spPr>
        <p:txBody>
          <a:bodyPr wrap="square" rtlCol="0">
            <a:spAutoFit/>
          </a:bodyPr>
          <a:lstStyle/>
          <a:p>
            <a:r>
              <a:rPr lang="en-US" dirty="0">
                <a:latin typeface="Palatino Linotype" panose="02040502050505030304" pitchFamily="18" charset="0"/>
              </a:rPr>
              <a:t>LSTM, </a:t>
            </a:r>
            <a:r>
              <a:rPr lang="en-US" dirty="0" err="1">
                <a:latin typeface="Palatino Linotype" panose="02040502050505030304" pitchFamily="18" charset="0"/>
              </a:rPr>
              <a:t>Hochreiter</a:t>
            </a:r>
            <a:r>
              <a:rPr lang="en-US" dirty="0">
                <a:latin typeface="Palatino Linotype" panose="02040502050505030304" pitchFamily="18" charset="0"/>
              </a:rPr>
              <a:t> and </a:t>
            </a:r>
            <a:r>
              <a:rPr lang="en-US" dirty="0" err="1">
                <a:latin typeface="Palatino Linotype" panose="02040502050505030304" pitchFamily="18" charset="0"/>
              </a:rPr>
              <a:t>Schmidhuber</a:t>
            </a:r>
            <a:endParaRPr lang="en-US" dirty="0">
              <a:latin typeface="Palatino Linotype" panose="02040502050505030304" pitchFamily="18" charset="0"/>
            </a:endParaRPr>
          </a:p>
        </p:txBody>
      </p:sp>
      <p:sp>
        <p:nvSpPr>
          <p:cNvPr id="30" name="TextBox 29">
            <a:extLst>
              <a:ext uri="{FF2B5EF4-FFF2-40B4-BE49-F238E27FC236}">
                <a16:creationId xmlns:a16="http://schemas.microsoft.com/office/drawing/2014/main" id="{60A3FB1C-BC8A-C341-029B-51AEE5B267EB}"/>
              </a:ext>
            </a:extLst>
          </p:cNvPr>
          <p:cNvSpPr txBox="1"/>
          <p:nvPr/>
        </p:nvSpPr>
        <p:spPr>
          <a:xfrm rot="18518921">
            <a:off x="5256643" y="5220404"/>
            <a:ext cx="678730" cy="369332"/>
          </a:xfrm>
          <a:prstGeom prst="rect">
            <a:avLst/>
          </a:prstGeom>
          <a:noFill/>
        </p:spPr>
        <p:txBody>
          <a:bodyPr wrap="square" rtlCol="0">
            <a:spAutoFit/>
          </a:bodyPr>
          <a:lstStyle/>
          <a:p>
            <a:r>
              <a:rPr lang="en-US" dirty="0">
                <a:latin typeface="Palatino Linotype" panose="02040502050505030304" pitchFamily="18" charset="0"/>
              </a:rPr>
              <a:t>1997</a:t>
            </a:r>
          </a:p>
        </p:txBody>
      </p:sp>
      <p:sp>
        <p:nvSpPr>
          <p:cNvPr id="31" name="TextBox 30">
            <a:extLst>
              <a:ext uri="{FF2B5EF4-FFF2-40B4-BE49-F238E27FC236}">
                <a16:creationId xmlns:a16="http://schemas.microsoft.com/office/drawing/2014/main" id="{AD11607C-2391-4424-4B14-2CDA5B3289CC}"/>
              </a:ext>
            </a:extLst>
          </p:cNvPr>
          <p:cNvSpPr txBox="1"/>
          <p:nvPr/>
        </p:nvSpPr>
        <p:spPr>
          <a:xfrm rot="18518921">
            <a:off x="6047308" y="2610086"/>
            <a:ext cx="3534471" cy="646331"/>
          </a:xfrm>
          <a:prstGeom prst="rect">
            <a:avLst/>
          </a:prstGeom>
          <a:noFill/>
          <a:ln>
            <a:noFill/>
          </a:ln>
        </p:spPr>
        <p:txBody>
          <a:bodyPr wrap="square" rtlCol="0">
            <a:spAutoFit/>
          </a:bodyPr>
          <a:lstStyle/>
          <a:p>
            <a:r>
              <a:rPr lang="en-US" dirty="0">
                <a:latin typeface="Palatino Linotype" panose="02040502050505030304" pitchFamily="18" charset="0"/>
              </a:rPr>
              <a:t>OCR, </a:t>
            </a:r>
            <a:r>
              <a:rPr lang="en-US" dirty="0" err="1">
                <a:latin typeface="Palatino Linotype" panose="02040502050505030304" pitchFamily="18" charset="0"/>
              </a:rPr>
              <a:t>LeCun</a:t>
            </a:r>
            <a:r>
              <a:rPr lang="en-US" dirty="0">
                <a:latin typeface="Palatino Linotype" panose="02040502050505030304" pitchFamily="18" charset="0"/>
              </a:rPr>
              <a:t>, </a:t>
            </a:r>
            <a:r>
              <a:rPr lang="en-US" dirty="0" err="1">
                <a:latin typeface="Palatino Linotype" panose="02040502050505030304" pitchFamily="18" charset="0"/>
              </a:rPr>
              <a:t>Bottou</a:t>
            </a:r>
            <a:r>
              <a:rPr lang="en-US" dirty="0">
                <a:latin typeface="Palatino Linotype" panose="02040502050505030304" pitchFamily="18" charset="0"/>
              </a:rPr>
              <a:t>, </a:t>
            </a:r>
            <a:r>
              <a:rPr lang="en-US" dirty="0" err="1">
                <a:latin typeface="Palatino Linotype" panose="02040502050505030304" pitchFamily="18" charset="0"/>
              </a:rPr>
              <a:t>Bengio</a:t>
            </a:r>
            <a:r>
              <a:rPr lang="en-US" dirty="0">
                <a:latin typeface="Palatino Linotype" panose="02040502050505030304" pitchFamily="18" charset="0"/>
              </a:rPr>
              <a:t> and </a:t>
            </a:r>
            <a:r>
              <a:rPr lang="en-US" dirty="0" err="1">
                <a:latin typeface="Palatino Linotype" panose="02040502050505030304" pitchFamily="18" charset="0"/>
              </a:rPr>
              <a:t>Haffner</a:t>
            </a:r>
            <a:endParaRPr lang="en-US" dirty="0">
              <a:latin typeface="Palatino Linotype" panose="02040502050505030304" pitchFamily="18" charset="0"/>
            </a:endParaRPr>
          </a:p>
        </p:txBody>
      </p:sp>
      <p:sp>
        <p:nvSpPr>
          <p:cNvPr id="32" name="TextBox 31">
            <a:extLst>
              <a:ext uri="{FF2B5EF4-FFF2-40B4-BE49-F238E27FC236}">
                <a16:creationId xmlns:a16="http://schemas.microsoft.com/office/drawing/2014/main" id="{0ACA5D6C-0FCD-7E1A-43C5-39A16B51F9C9}"/>
              </a:ext>
            </a:extLst>
          </p:cNvPr>
          <p:cNvSpPr txBox="1"/>
          <p:nvPr/>
        </p:nvSpPr>
        <p:spPr>
          <a:xfrm rot="18518921">
            <a:off x="6135196" y="5220402"/>
            <a:ext cx="678730" cy="369332"/>
          </a:xfrm>
          <a:prstGeom prst="rect">
            <a:avLst/>
          </a:prstGeom>
          <a:noFill/>
        </p:spPr>
        <p:txBody>
          <a:bodyPr wrap="square" rtlCol="0">
            <a:spAutoFit/>
          </a:bodyPr>
          <a:lstStyle/>
          <a:p>
            <a:r>
              <a:rPr lang="en-US" dirty="0">
                <a:latin typeface="Palatino Linotype" panose="02040502050505030304" pitchFamily="18" charset="0"/>
              </a:rPr>
              <a:t>1998</a:t>
            </a:r>
          </a:p>
        </p:txBody>
      </p:sp>
      <p:sp>
        <p:nvSpPr>
          <p:cNvPr id="33" name="TextBox 32">
            <a:extLst>
              <a:ext uri="{FF2B5EF4-FFF2-40B4-BE49-F238E27FC236}">
                <a16:creationId xmlns:a16="http://schemas.microsoft.com/office/drawing/2014/main" id="{B96D4DC6-20E4-5836-D6BA-D0F949238977}"/>
              </a:ext>
            </a:extLst>
          </p:cNvPr>
          <p:cNvSpPr txBox="1"/>
          <p:nvPr/>
        </p:nvSpPr>
        <p:spPr>
          <a:xfrm rot="18518921">
            <a:off x="6966210" y="5220402"/>
            <a:ext cx="678730" cy="369332"/>
          </a:xfrm>
          <a:prstGeom prst="rect">
            <a:avLst/>
          </a:prstGeom>
          <a:noFill/>
        </p:spPr>
        <p:txBody>
          <a:bodyPr wrap="square" rtlCol="0">
            <a:spAutoFit/>
          </a:bodyPr>
          <a:lstStyle/>
          <a:p>
            <a:r>
              <a:rPr lang="en-US" dirty="0">
                <a:solidFill>
                  <a:srgbClr val="BD582C"/>
                </a:solidFill>
                <a:latin typeface="Palatino Linotype" panose="02040502050505030304" pitchFamily="18" charset="0"/>
              </a:rPr>
              <a:t>2006</a:t>
            </a:r>
          </a:p>
        </p:txBody>
      </p:sp>
      <p:sp>
        <p:nvSpPr>
          <p:cNvPr id="34" name="TextBox 33">
            <a:extLst>
              <a:ext uri="{FF2B5EF4-FFF2-40B4-BE49-F238E27FC236}">
                <a16:creationId xmlns:a16="http://schemas.microsoft.com/office/drawing/2014/main" id="{8BBCA4F4-6EF0-1ECC-7A94-F21D16C90A93}"/>
              </a:ext>
            </a:extLst>
          </p:cNvPr>
          <p:cNvSpPr txBox="1"/>
          <p:nvPr/>
        </p:nvSpPr>
        <p:spPr>
          <a:xfrm rot="18518921">
            <a:off x="8781728"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2012</a:t>
            </a:r>
          </a:p>
        </p:txBody>
      </p:sp>
      <p:sp>
        <p:nvSpPr>
          <p:cNvPr id="35" name="TextBox 34">
            <a:extLst>
              <a:ext uri="{FF2B5EF4-FFF2-40B4-BE49-F238E27FC236}">
                <a16:creationId xmlns:a16="http://schemas.microsoft.com/office/drawing/2014/main" id="{8F4D3534-48B0-7BD7-C6EB-5C776B60AB22}"/>
              </a:ext>
            </a:extLst>
          </p:cNvPr>
          <p:cNvSpPr txBox="1"/>
          <p:nvPr/>
        </p:nvSpPr>
        <p:spPr>
          <a:xfrm rot="18518921">
            <a:off x="8589604" y="2558981"/>
            <a:ext cx="3534471" cy="646331"/>
          </a:xfrm>
          <a:prstGeom prst="rect">
            <a:avLst/>
          </a:prstGeom>
          <a:noFill/>
        </p:spPr>
        <p:txBody>
          <a:bodyPr wrap="square" rtlCol="0">
            <a:spAutoFit/>
          </a:bodyPr>
          <a:lstStyle/>
          <a:p>
            <a:r>
              <a:rPr lang="en-US" dirty="0" err="1">
                <a:solidFill>
                  <a:schemeClr val="bg1">
                    <a:lumMod val="95000"/>
                  </a:schemeClr>
                </a:solidFill>
                <a:latin typeface="Palatino Linotype" panose="02040502050505030304" pitchFamily="18" charset="0"/>
              </a:rPr>
              <a:t>Alexnet</a:t>
            </a:r>
            <a:r>
              <a:rPr lang="en-US" dirty="0">
                <a:solidFill>
                  <a:schemeClr val="bg1">
                    <a:lumMod val="95000"/>
                  </a:schemeClr>
                </a:solidFill>
                <a:latin typeface="Palatino Linotype" panose="02040502050505030304" pitchFamily="18" charset="0"/>
              </a:rPr>
              <a:t>, </a:t>
            </a:r>
            <a:r>
              <a:rPr lang="en-US" dirty="0" err="1">
                <a:solidFill>
                  <a:schemeClr val="bg1">
                    <a:lumMod val="95000"/>
                  </a:schemeClr>
                </a:solidFill>
                <a:latin typeface="Palatino Linotype" panose="02040502050505030304" pitchFamily="18" charset="0"/>
              </a:rPr>
              <a:t>LeCun</a:t>
            </a:r>
            <a:r>
              <a:rPr lang="en-US" dirty="0">
                <a:solidFill>
                  <a:schemeClr val="bg1">
                    <a:lumMod val="95000"/>
                  </a:schemeClr>
                </a:solidFill>
                <a:latin typeface="Palatino Linotype" panose="02040502050505030304" pitchFamily="18" charset="0"/>
              </a:rPr>
              <a:t>, </a:t>
            </a:r>
            <a:r>
              <a:rPr lang="en-US" dirty="0" err="1">
                <a:solidFill>
                  <a:schemeClr val="bg1">
                    <a:lumMod val="95000"/>
                  </a:schemeClr>
                </a:solidFill>
                <a:latin typeface="Palatino Linotype" panose="02040502050505030304" pitchFamily="18" charset="0"/>
              </a:rPr>
              <a:t>Bottou</a:t>
            </a:r>
            <a:r>
              <a:rPr lang="en-US" dirty="0">
                <a:solidFill>
                  <a:schemeClr val="bg1">
                    <a:lumMod val="95000"/>
                  </a:schemeClr>
                </a:solidFill>
                <a:latin typeface="Palatino Linotype" panose="02040502050505030304" pitchFamily="18" charset="0"/>
              </a:rPr>
              <a:t>, </a:t>
            </a:r>
            <a:r>
              <a:rPr lang="en-US" dirty="0" err="1">
                <a:solidFill>
                  <a:schemeClr val="bg1">
                    <a:lumMod val="95000"/>
                  </a:schemeClr>
                </a:solidFill>
                <a:latin typeface="Palatino Linotype" panose="02040502050505030304" pitchFamily="18" charset="0"/>
              </a:rPr>
              <a:t>Bengio</a:t>
            </a:r>
            <a:r>
              <a:rPr lang="en-US" dirty="0">
                <a:solidFill>
                  <a:schemeClr val="bg1">
                    <a:lumMod val="95000"/>
                  </a:schemeClr>
                </a:solidFill>
                <a:latin typeface="Palatino Linotype" panose="02040502050505030304" pitchFamily="18" charset="0"/>
              </a:rPr>
              <a:t> and </a:t>
            </a:r>
            <a:r>
              <a:rPr lang="en-US" dirty="0" err="1">
                <a:solidFill>
                  <a:schemeClr val="bg1">
                    <a:lumMod val="95000"/>
                  </a:schemeClr>
                </a:solidFill>
                <a:latin typeface="Palatino Linotype" panose="02040502050505030304" pitchFamily="18" charset="0"/>
              </a:rPr>
              <a:t>Haffner</a:t>
            </a:r>
            <a:endParaRPr lang="en-US" dirty="0">
              <a:solidFill>
                <a:schemeClr val="bg1">
                  <a:lumMod val="95000"/>
                </a:schemeClr>
              </a:solidFill>
              <a:latin typeface="Palatino Linotype" panose="02040502050505030304" pitchFamily="18" charset="0"/>
            </a:endParaRPr>
          </a:p>
        </p:txBody>
      </p:sp>
      <p:sp>
        <p:nvSpPr>
          <p:cNvPr id="36" name="TextBox 35">
            <a:extLst>
              <a:ext uri="{FF2B5EF4-FFF2-40B4-BE49-F238E27FC236}">
                <a16:creationId xmlns:a16="http://schemas.microsoft.com/office/drawing/2014/main" id="{EBFBC066-B811-C147-35D8-EB1C3B6B1F6F}"/>
              </a:ext>
            </a:extLst>
          </p:cNvPr>
          <p:cNvSpPr txBox="1"/>
          <p:nvPr/>
        </p:nvSpPr>
        <p:spPr>
          <a:xfrm rot="18518921">
            <a:off x="10596473" y="5105686"/>
            <a:ext cx="739638" cy="646331"/>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today</a:t>
            </a:r>
          </a:p>
        </p:txBody>
      </p:sp>
      <p:sp>
        <p:nvSpPr>
          <p:cNvPr id="37" name="TextBox 36">
            <a:extLst>
              <a:ext uri="{FF2B5EF4-FFF2-40B4-BE49-F238E27FC236}">
                <a16:creationId xmlns:a16="http://schemas.microsoft.com/office/drawing/2014/main" id="{CCC14A7E-E991-3343-C363-28F6ABF20C1F}"/>
              </a:ext>
            </a:extLst>
          </p:cNvPr>
          <p:cNvSpPr txBox="1"/>
          <p:nvPr/>
        </p:nvSpPr>
        <p:spPr>
          <a:xfrm rot="18518921">
            <a:off x="10616319" y="3416572"/>
            <a:ext cx="1914494"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GO, </a:t>
            </a:r>
            <a:r>
              <a:rPr lang="en-US" dirty="0" err="1">
                <a:solidFill>
                  <a:schemeClr val="bg1">
                    <a:lumMod val="95000"/>
                  </a:schemeClr>
                </a:solidFill>
                <a:latin typeface="Palatino Linotype" panose="02040502050505030304" pitchFamily="18" charset="0"/>
              </a:rPr>
              <a:t>Deepmind</a:t>
            </a:r>
            <a:endParaRPr lang="en-US" dirty="0">
              <a:solidFill>
                <a:schemeClr val="bg1">
                  <a:lumMod val="95000"/>
                </a:schemeClr>
              </a:solidFill>
              <a:latin typeface="Palatino Linotype" panose="02040502050505030304" pitchFamily="18" charset="0"/>
            </a:endParaRPr>
          </a:p>
        </p:txBody>
      </p:sp>
      <p:sp>
        <p:nvSpPr>
          <p:cNvPr id="38" name="TextBox 37">
            <a:extLst>
              <a:ext uri="{FF2B5EF4-FFF2-40B4-BE49-F238E27FC236}">
                <a16:creationId xmlns:a16="http://schemas.microsoft.com/office/drawing/2014/main" id="{09AA6ADB-88C1-4936-DCD7-BD33BACDD149}"/>
              </a:ext>
            </a:extLst>
          </p:cNvPr>
          <p:cNvSpPr txBox="1"/>
          <p:nvPr/>
        </p:nvSpPr>
        <p:spPr>
          <a:xfrm rot="18518921">
            <a:off x="7918426" y="5220401"/>
            <a:ext cx="67873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2009</a:t>
            </a:r>
          </a:p>
        </p:txBody>
      </p:sp>
      <p:sp>
        <p:nvSpPr>
          <p:cNvPr id="39" name="TextBox 38">
            <a:extLst>
              <a:ext uri="{FF2B5EF4-FFF2-40B4-BE49-F238E27FC236}">
                <a16:creationId xmlns:a16="http://schemas.microsoft.com/office/drawing/2014/main" id="{364EB7F4-3E18-86D0-2CC7-18461EAD1CBA}"/>
              </a:ext>
            </a:extLst>
          </p:cNvPr>
          <p:cNvSpPr txBox="1"/>
          <p:nvPr/>
        </p:nvSpPr>
        <p:spPr>
          <a:xfrm rot="18518921">
            <a:off x="7650856" y="2783979"/>
            <a:ext cx="3534471" cy="369332"/>
          </a:xfrm>
          <a:prstGeom prst="rect">
            <a:avLst/>
          </a:prstGeom>
          <a:noFill/>
        </p:spPr>
        <p:txBody>
          <a:bodyPr wrap="square" rtlCol="0">
            <a:spAutoFit/>
          </a:bodyPr>
          <a:lstStyle/>
          <a:p>
            <a:r>
              <a:rPr lang="en-US" dirty="0" err="1">
                <a:solidFill>
                  <a:schemeClr val="bg1">
                    <a:lumMod val="95000"/>
                  </a:schemeClr>
                </a:solidFill>
                <a:latin typeface="Palatino Linotype" panose="02040502050505030304" pitchFamily="18" charset="0"/>
              </a:rPr>
              <a:t>Imagenet</a:t>
            </a:r>
            <a:r>
              <a:rPr lang="en-US" dirty="0">
                <a:solidFill>
                  <a:schemeClr val="bg1">
                    <a:lumMod val="95000"/>
                  </a:schemeClr>
                </a:solidFill>
                <a:latin typeface="Palatino Linotype" panose="02040502050505030304" pitchFamily="18" charset="0"/>
              </a:rPr>
              <a:t>, Deng et al.</a:t>
            </a:r>
          </a:p>
        </p:txBody>
      </p:sp>
      <p:sp>
        <p:nvSpPr>
          <p:cNvPr id="40" name="Oval 39">
            <a:extLst>
              <a:ext uri="{FF2B5EF4-FFF2-40B4-BE49-F238E27FC236}">
                <a16:creationId xmlns:a16="http://schemas.microsoft.com/office/drawing/2014/main" id="{26972728-744E-EE90-5E55-C0BB060F2DEE}"/>
              </a:ext>
            </a:extLst>
          </p:cNvPr>
          <p:cNvSpPr/>
          <p:nvPr/>
        </p:nvSpPr>
        <p:spPr>
          <a:xfrm>
            <a:off x="6442517" y="4611901"/>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1" name="Oval 40">
            <a:extLst>
              <a:ext uri="{FF2B5EF4-FFF2-40B4-BE49-F238E27FC236}">
                <a16:creationId xmlns:a16="http://schemas.microsoft.com/office/drawing/2014/main" id="{F4FDDA0A-04F7-8830-06F2-A4EC65BA3264}"/>
              </a:ext>
            </a:extLst>
          </p:cNvPr>
          <p:cNvSpPr/>
          <p:nvPr/>
        </p:nvSpPr>
        <p:spPr>
          <a:xfrm>
            <a:off x="7336150" y="4611901"/>
            <a:ext cx="386499" cy="386499"/>
          </a:xfrm>
          <a:prstGeom prst="ellipse">
            <a:avLst/>
          </a:prstGeom>
          <a:solidFill>
            <a:schemeClr val="accent2"/>
          </a:solidFill>
          <a:ln>
            <a:solidFill>
              <a:srgbClr val="BD58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Palatino Linotype" panose="02040502050505030304" pitchFamily="18" charset="0"/>
            </a:endParaRPr>
          </a:p>
        </p:txBody>
      </p:sp>
      <p:sp>
        <p:nvSpPr>
          <p:cNvPr id="42" name="Oval 41">
            <a:extLst>
              <a:ext uri="{FF2B5EF4-FFF2-40B4-BE49-F238E27FC236}">
                <a16:creationId xmlns:a16="http://schemas.microsoft.com/office/drawing/2014/main" id="{3FF071BB-A9A8-EA41-8691-F1D18BF0BCD4}"/>
              </a:ext>
            </a:extLst>
          </p:cNvPr>
          <p:cNvSpPr/>
          <p:nvPr/>
        </p:nvSpPr>
        <p:spPr>
          <a:xfrm>
            <a:off x="8229783"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3" name="Oval 42">
            <a:extLst>
              <a:ext uri="{FF2B5EF4-FFF2-40B4-BE49-F238E27FC236}">
                <a16:creationId xmlns:a16="http://schemas.microsoft.com/office/drawing/2014/main" id="{DA929D0B-388D-96E4-344A-87625A4F9205}"/>
              </a:ext>
            </a:extLst>
          </p:cNvPr>
          <p:cNvSpPr/>
          <p:nvPr/>
        </p:nvSpPr>
        <p:spPr>
          <a:xfrm>
            <a:off x="9123416"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44" name="Straight Connector 43">
            <a:extLst>
              <a:ext uri="{FF2B5EF4-FFF2-40B4-BE49-F238E27FC236}">
                <a16:creationId xmlns:a16="http://schemas.microsoft.com/office/drawing/2014/main" id="{AB5E58D4-F0F4-90B3-7DD6-EF0174BA6862}"/>
              </a:ext>
            </a:extLst>
          </p:cNvPr>
          <p:cNvCxnSpPr>
            <a:stCxn id="10" idx="6"/>
            <a:endCxn id="40" idx="2"/>
          </p:cNvCxnSpPr>
          <p:nvPr/>
        </p:nvCxnSpPr>
        <p:spPr>
          <a:xfrm>
            <a:off x="5935383" y="4805151"/>
            <a:ext cx="507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50C788-982D-81C2-1200-55EFAA9E6237}"/>
              </a:ext>
            </a:extLst>
          </p:cNvPr>
          <p:cNvCxnSpPr/>
          <p:nvPr/>
        </p:nvCxnSpPr>
        <p:spPr>
          <a:xfrm>
            <a:off x="6829017" y="4805152"/>
            <a:ext cx="507134" cy="0"/>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86CF4E4-875C-B07A-422C-55F6924CB0C0}"/>
              </a:ext>
            </a:extLst>
          </p:cNvPr>
          <p:cNvCxnSpPr>
            <a:stCxn id="41" idx="6"/>
            <a:endCxn id="42" idx="2"/>
          </p:cNvCxnSpPr>
          <p:nvPr/>
        </p:nvCxnSpPr>
        <p:spPr>
          <a:xfrm>
            <a:off x="7722649"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FA15CB-D08D-24CE-52BD-69E5A0FDBACA}"/>
              </a:ext>
            </a:extLst>
          </p:cNvPr>
          <p:cNvCxnSpPr>
            <a:stCxn id="42" idx="6"/>
            <a:endCxn id="43" idx="2"/>
          </p:cNvCxnSpPr>
          <p:nvPr/>
        </p:nvCxnSpPr>
        <p:spPr>
          <a:xfrm>
            <a:off x="8616282"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7CDF1AF9-4AF6-CA9B-8494-2F49309A2169}"/>
              </a:ext>
            </a:extLst>
          </p:cNvPr>
          <p:cNvSpPr/>
          <p:nvPr/>
        </p:nvSpPr>
        <p:spPr>
          <a:xfrm>
            <a:off x="10910678"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9" name="Oval 48">
            <a:extLst>
              <a:ext uri="{FF2B5EF4-FFF2-40B4-BE49-F238E27FC236}">
                <a16:creationId xmlns:a16="http://schemas.microsoft.com/office/drawing/2014/main" id="{4F72D101-5467-502C-A8AB-26BEC74FE008}"/>
              </a:ext>
            </a:extLst>
          </p:cNvPr>
          <p:cNvSpPr/>
          <p:nvPr/>
        </p:nvSpPr>
        <p:spPr>
          <a:xfrm>
            <a:off x="10017049"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50" name="Straight Connector 49">
            <a:extLst>
              <a:ext uri="{FF2B5EF4-FFF2-40B4-BE49-F238E27FC236}">
                <a16:creationId xmlns:a16="http://schemas.microsoft.com/office/drawing/2014/main" id="{39255E39-4950-43D3-3863-93703C72407B}"/>
              </a:ext>
            </a:extLst>
          </p:cNvPr>
          <p:cNvCxnSpPr>
            <a:stCxn id="43" idx="6"/>
            <a:endCxn id="49" idx="2"/>
          </p:cNvCxnSpPr>
          <p:nvPr/>
        </p:nvCxnSpPr>
        <p:spPr>
          <a:xfrm>
            <a:off x="9509915"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C5F43D1-0B16-B4B9-2BF7-DA60F57592BE}"/>
              </a:ext>
            </a:extLst>
          </p:cNvPr>
          <p:cNvCxnSpPr>
            <a:stCxn id="49" idx="6"/>
            <a:endCxn id="48" idx="2"/>
          </p:cNvCxnSpPr>
          <p:nvPr/>
        </p:nvCxnSpPr>
        <p:spPr>
          <a:xfrm>
            <a:off x="10403548" y="4805151"/>
            <a:ext cx="50713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96E10D6-D127-144A-5982-E15A1C4DF00F}"/>
              </a:ext>
            </a:extLst>
          </p:cNvPr>
          <p:cNvSpPr txBox="1"/>
          <p:nvPr/>
        </p:nvSpPr>
        <p:spPr>
          <a:xfrm rot="18518921">
            <a:off x="6817131" y="2639713"/>
            <a:ext cx="4093074" cy="369332"/>
          </a:xfrm>
          <a:prstGeom prst="rect">
            <a:avLst/>
          </a:prstGeom>
          <a:noFill/>
        </p:spPr>
        <p:txBody>
          <a:bodyPr wrap="square" rtlCol="0">
            <a:spAutoFit/>
          </a:bodyPr>
          <a:lstStyle/>
          <a:p>
            <a:r>
              <a:rPr lang="en-US" dirty="0">
                <a:solidFill>
                  <a:srgbClr val="BD582C"/>
                </a:solidFill>
                <a:latin typeface="Palatino Linotype" panose="02040502050505030304" pitchFamily="18" charset="0"/>
              </a:rPr>
              <a:t>Deep Learning, Hinton, </a:t>
            </a:r>
            <a:r>
              <a:rPr lang="en-US" dirty="0" err="1">
                <a:solidFill>
                  <a:srgbClr val="BD582C"/>
                </a:solidFill>
                <a:latin typeface="Palatino Linotype" panose="02040502050505030304" pitchFamily="18" charset="0"/>
              </a:rPr>
              <a:t>Osindero</a:t>
            </a:r>
            <a:r>
              <a:rPr lang="en-US" dirty="0">
                <a:solidFill>
                  <a:srgbClr val="BD582C"/>
                </a:solidFill>
                <a:latin typeface="Palatino Linotype" panose="02040502050505030304" pitchFamily="18" charset="0"/>
              </a:rPr>
              <a:t>, Teh</a:t>
            </a:r>
          </a:p>
        </p:txBody>
      </p:sp>
      <p:sp>
        <p:nvSpPr>
          <p:cNvPr id="53" name="TextBox 52">
            <a:extLst>
              <a:ext uri="{FF2B5EF4-FFF2-40B4-BE49-F238E27FC236}">
                <a16:creationId xmlns:a16="http://schemas.microsoft.com/office/drawing/2014/main" id="{8A531ACC-1E2D-C1B0-5D77-E82BC8699FDD}"/>
              </a:ext>
            </a:extLst>
          </p:cNvPr>
          <p:cNvSpPr txBox="1"/>
          <p:nvPr/>
        </p:nvSpPr>
        <p:spPr>
          <a:xfrm rot="18518921">
            <a:off x="9387928" y="2783979"/>
            <a:ext cx="3534471" cy="369332"/>
          </a:xfrm>
          <a:prstGeom prst="rect">
            <a:avLst/>
          </a:prstGeom>
          <a:noFill/>
        </p:spPr>
        <p:txBody>
          <a:bodyPr wrap="square" rtlCol="0">
            <a:spAutoFit/>
          </a:bodyPr>
          <a:lstStyle/>
          <a:p>
            <a:r>
              <a:rPr lang="en-US" dirty="0" err="1">
                <a:solidFill>
                  <a:schemeClr val="bg1">
                    <a:lumMod val="95000"/>
                  </a:schemeClr>
                </a:solidFill>
                <a:latin typeface="Palatino Linotype" panose="02040502050505030304" pitchFamily="18" charset="0"/>
              </a:rPr>
              <a:t>Resnet</a:t>
            </a:r>
            <a:r>
              <a:rPr lang="en-US" dirty="0">
                <a:solidFill>
                  <a:schemeClr val="bg1">
                    <a:lumMod val="95000"/>
                  </a:schemeClr>
                </a:solidFill>
                <a:latin typeface="Palatino Linotype" panose="02040502050505030304" pitchFamily="18" charset="0"/>
              </a:rPr>
              <a:t> (154 layers), MSRA</a:t>
            </a:r>
          </a:p>
        </p:txBody>
      </p:sp>
      <p:sp>
        <p:nvSpPr>
          <p:cNvPr id="54" name="TextBox 53">
            <a:extLst>
              <a:ext uri="{FF2B5EF4-FFF2-40B4-BE49-F238E27FC236}">
                <a16:creationId xmlns:a16="http://schemas.microsoft.com/office/drawing/2014/main" id="{1553E905-32F8-4C22-56AC-5D60A86CC620}"/>
              </a:ext>
            </a:extLst>
          </p:cNvPr>
          <p:cNvSpPr txBox="1"/>
          <p:nvPr/>
        </p:nvSpPr>
        <p:spPr>
          <a:xfrm rot="18518921">
            <a:off x="9690561" y="5212185"/>
            <a:ext cx="65769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2015</a:t>
            </a:r>
          </a:p>
        </p:txBody>
      </p:sp>
    </p:spTree>
    <p:extLst>
      <p:ext uri="{BB962C8B-B14F-4D97-AF65-F5344CB8AC3E}">
        <p14:creationId xmlns:p14="http://schemas.microsoft.com/office/powerpoint/2010/main" val="660119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1580-8EDD-D664-E4E5-C2AE733214F0}"/>
              </a:ext>
            </a:extLst>
          </p:cNvPr>
          <p:cNvSpPr>
            <a:spLocks noGrp="1"/>
          </p:cNvSpPr>
          <p:nvPr>
            <p:ph type="title"/>
          </p:nvPr>
        </p:nvSpPr>
        <p:spPr/>
        <p:txBody>
          <a:bodyPr/>
          <a:lstStyle/>
          <a:p>
            <a:r>
              <a:rPr lang="en-NL" dirty="0"/>
              <a:t>Signs of life of deep neural networks…</a:t>
            </a:r>
          </a:p>
        </p:txBody>
      </p:sp>
      <p:sp>
        <p:nvSpPr>
          <p:cNvPr id="3" name="Content Placeholder 2">
            <a:extLst>
              <a:ext uri="{FF2B5EF4-FFF2-40B4-BE49-F238E27FC236}">
                <a16:creationId xmlns:a16="http://schemas.microsoft.com/office/drawing/2014/main" id="{07E9D852-11B3-B69A-DDD1-E823A3D2AE61}"/>
              </a:ext>
            </a:extLst>
          </p:cNvPr>
          <p:cNvSpPr>
            <a:spLocks noGrp="1"/>
          </p:cNvSpPr>
          <p:nvPr>
            <p:ph idx="1"/>
          </p:nvPr>
        </p:nvSpPr>
        <p:spPr>
          <a:xfrm>
            <a:off x="838200" y="1709530"/>
            <a:ext cx="5647660" cy="4919869"/>
          </a:xfrm>
        </p:spPr>
        <p:txBody>
          <a:bodyPr/>
          <a:lstStyle/>
          <a:p>
            <a:endParaRPr lang="en-US" altLang="zh-CN" dirty="0"/>
          </a:p>
          <a:p>
            <a:r>
              <a:rPr lang="en-US" altLang="zh-CN" dirty="0"/>
              <a:t>In</a:t>
            </a:r>
            <a:r>
              <a:rPr lang="zh-CN" altLang="en-US" dirty="0"/>
              <a:t> </a:t>
            </a:r>
            <a:r>
              <a:rPr lang="en-US" altLang="ja-JP" dirty="0"/>
              <a:t>2006</a:t>
            </a:r>
            <a:r>
              <a:rPr lang="ja-JP" altLang="en-US"/>
              <a:t>，</a:t>
            </a:r>
            <a:r>
              <a:rPr lang="en-GB" dirty="0"/>
              <a:t>Hinton and </a:t>
            </a:r>
            <a:r>
              <a:rPr lang="en-GB" dirty="0" err="1"/>
              <a:t>Salakhutdinov</a:t>
            </a:r>
            <a:r>
              <a:rPr lang="en-GB" dirty="0"/>
              <a:t> </a:t>
            </a:r>
            <a:r>
              <a:rPr lang="en-US" altLang="zh-CN" dirty="0"/>
              <a:t>found</a:t>
            </a:r>
            <a:r>
              <a:rPr lang="zh-CN" altLang="en-US" dirty="0"/>
              <a:t> </a:t>
            </a:r>
            <a:r>
              <a:rPr lang="en-US" altLang="zh-CN" dirty="0"/>
              <a:t>multi-layer</a:t>
            </a:r>
            <a:r>
              <a:rPr lang="zh-CN" altLang="en-US" dirty="0"/>
              <a:t> </a:t>
            </a:r>
            <a:r>
              <a:rPr lang="en-US" altLang="zh-CN" dirty="0"/>
              <a:t>feedforward</a:t>
            </a:r>
            <a:r>
              <a:rPr lang="zh-CN" altLang="en-US" dirty="0"/>
              <a:t> </a:t>
            </a:r>
            <a:r>
              <a:rPr lang="en-US" altLang="zh-CN" dirty="0"/>
              <a:t>neural</a:t>
            </a:r>
            <a:r>
              <a:rPr lang="zh-CN" altLang="en-US" dirty="0"/>
              <a:t> </a:t>
            </a:r>
            <a:r>
              <a:rPr lang="en-US" altLang="zh-CN" dirty="0"/>
              <a:t>networks</a:t>
            </a:r>
            <a:r>
              <a:rPr lang="zh-CN" altLang="en-US" dirty="0"/>
              <a:t> </a:t>
            </a:r>
            <a:r>
              <a:rPr lang="en-US" altLang="zh-CN" dirty="0"/>
              <a:t>can</a:t>
            </a:r>
            <a:r>
              <a:rPr lang="zh-CN" altLang="en-US" dirty="0"/>
              <a:t> </a:t>
            </a:r>
            <a:r>
              <a:rPr lang="en-US" altLang="zh-CN" dirty="0"/>
              <a:t>be</a:t>
            </a:r>
            <a:r>
              <a:rPr lang="zh-CN" altLang="en-US" dirty="0"/>
              <a:t> </a:t>
            </a:r>
            <a:r>
              <a:rPr lang="en-US" altLang="zh-CN" dirty="0"/>
              <a:t>pretrained</a:t>
            </a:r>
            <a:r>
              <a:rPr lang="zh-CN" altLang="en-US" dirty="0"/>
              <a:t> </a:t>
            </a:r>
            <a:r>
              <a:rPr lang="en-US" altLang="zh-CN" dirty="0"/>
              <a:t>layer</a:t>
            </a:r>
            <a:r>
              <a:rPr lang="zh-CN" altLang="en-US" dirty="0"/>
              <a:t> </a:t>
            </a:r>
            <a:r>
              <a:rPr lang="en-US" altLang="zh-CN" dirty="0"/>
              <a:t>by</a:t>
            </a:r>
            <a:r>
              <a:rPr lang="zh-CN" altLang="en-US" dirty="0"/>
              <a:t> </a:t>
            </a:r>
            <a:r>
              <a:rPr lang="en-US" altLang="zh-CN" dirty="0"/>
              <a:t>layer.</a:t>
            </a:r>
          </a:p>
          <a:p>
            <a:endParaRPr lang="en-US" altLang="zh-CN" dirty="0"/>
          </a:p>
          <a:p>
            <a:r>
              <a:rPr lang="en-US" altLang="zh-CN" dirty="0"/>
              <a:t>Fine-tuned</a:t>
            </a:r>
            <a:r>
              <a:rPr lang="zh-CN" altLang="en-US" dirty="0"/>
              <a:t> </a:t>
            </a:r>
            <a:r>
              <a:rPr lang="en-US" altLang="zh-CN" dirty="0"/>
              <a:t>by</a:t>
            </a:r>
            <a:r>
              <a:rPr lang="zh-CN" altLang="en-US" dirty="0"/>
              <a:t> </a:t>
            </a:r>
            <a:r>
              <a:rPr lang="en-US" altLang="zh-CN" dirty="0"/>
              <a:t>backpropagation</a:t>
            </a:r>
          </a:p>
          <a:p>
            <a:endParaRPr lang="en-US" altLang="zh-CN" dirty="0"/>
          </a:p>
          <a:p>
            <a:r>
              <a:rPr lang="en-US" altLang="zh-CN" dirty="0"/>
              <a:t>Deep Belief Nets (DBNs)</a:t>
            </a:r>
          </a:p>
          <a:p>
            <a:r>
              <a:rPr lang="en-US" altLang="zh-CN" i="1" dirty="0"/>
              <a:t>(based on Boltzmann machines)</a:t>
            </a:r>
          </a:p>
          <a:p>
            <a:endParaRPr lang="en-NL" dirty="0"/>
          </a:p>
        </p:txBody>
      </p:sp>
      <p:pic>
        <p:nvPicPr>
          <p:cNvPr id="4" name="Picture 3">
            <a:extLst>
              <a:ext uri="{FF2B5EF4-FFF2-40B4-BE49-F238E27FC236}">
                <a16:creationId xmlns:a16="http://schemas.microsoft.com/office/drawing/2014/main" id="{A7F7212C-990E-487E-E6FF-2E5D1740C7E0}"/>
              </a:ext>
            </a:extLst>
          </p:cNvPr>
          <p:cNvPicPr>
            <a:picLocks noChangeAspect="1"/>
          </p:cNvPicPr>
          <p:nvPr/>
        </p:nvPicPr>
        <p:blipFill>
          <a:blip r:embed="rId2"/>
          <a:stretch>
            <a:fillRect/>
          </a:stretch>
        </p:blipFill>
        <p:spPr>
          <a:xfrm>
            <a:off x="7145020" y="1745673"/>
            <a:ext cx="4965700" cy="4572000"/>
          </a:xfrm>
          <a:prstGeom prst="rect">
            <a:avLst/>
          </a:prstGeom>
        </p:spPr>
      </p:pic>
    </p:spTree>
    <p:extLst>
      <p:ext uri="{BB962C8B-B14F-4D97-AF65-F5344CB8AC3E}">
        <p14:creationId xmlns:p14="http://schemas.microsoft.com/office/powerpoint/2010/main" val="3097727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FA79-60A1-9F49-6BF8-A6CAA0B05717}"/>
              </a:ext>
            </a:extLst>
          </p:cNvPr>
          <p:cNvSpPr>
            <a:spLocks noGrp="1"/>
          </p:cNvSpPr>
          <p:nvPr>
            <p:ph type="title"/>
          </p:nvPr>
        </p:nvSpPr>
        <p:spPr/>
        <p:txBody>
          <a:bodyPr/>
          <a:lstStyle/>
          <a:p>
            <a:r>
              <a:rPr lang="en-NL" dirty="0"/>
              <a:t>Deep learning arrives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D69734-7657-7EC3-9A27-8CE33B3D0862}"/>
                  </a:ext>
                </a:extLst>
              </p:cNvPr>
              <p:cNvSpPr>
                <a:spLocks noGrp="1"/>
              </p:cNvSpPr>
              <p:nvPr>
                <p:ph idx="1"/>
              </p:nvPr>
            </p:nvSpPr>
            <p:spPr/>
            <p:txBody>
              <a:bodyPr/>
              <a:lstStyle/>
              <a:p>
                <a:r>
                  <a:rPr lang="en-US" dirty="0"/>
                  <a:t>Easier to train one layer at a time </a:t>
                </a:r>
                <a14:m>
                  <m:oMath xmlns:m="http://schemas.openxmlformats.org/officeDocument/2006/math">
                    <m:r>
                      <a:rPr lang="en-US" b="0" i="1" smtClean="0">
                        <a:latin typeface="Cambria Math" panose="02040503050406030204" pitchFamily="18" charset="0"/>
                      </a:rPr>
                      <m:t>→</m:t>
                    </m:r>
                  </m:oMath>
                </a14:m>
                <a:r>
                  <a:rPr lang="en-US" dirty="0"/>
                  <a:t> Layer-by-layer training</a:t>
                </a:r>
              </a:p>
              <a:p>
                <a:r>
                  <a:rPr lang="en-US" dirty="0"/>
                  <a:t>Training multi-layered neural networks became easier </a:t>
                </a:r>
              </a:p>
              <a:p>
                <a:r>
                  <a:rPr lang="en-US" dirty="0"/>
                  <a:t>Benefits of multi-layer networks, but single-layer easy of training</a:t>
                </a:r>
              </a:p>
              <a:p>
                <a:endParaRPr lang="en-NL" dirty="0"/>
              </a:p>
            </p:txBody>
          </p:sp>
        </mc:Choice>
        <mc:Fallback xmlns="">
          <p:sp>
            <p:nvSpPr>
              <p:cNvPr id="3" name="Content Placeholder 2">
                <a:extLst>
                  <a:ext uri="{FF2B5EF4-FFF2-40B4-BE49-F238E27FC236}">
                    <a16:creationId xmlns:a16="http://schemas.microsoft.com/office/drawing/2014/main" id="{7AD69734-7657-7EC3-9A27-8CE33B3D0862}"/>
                  </a:ext>
                </a:extLst>
              </p:cNvPr>
              <p:cNvSpPr>
                <a:spLocks noGrp="1" noRot="1" noChangeAspect="1" noMove="1" noResize="1" noEditPoints="1" noAdjustHandles="1" noChangeArrowheads="1" noChangeShapeType="1" noTextEdit="1"/>
              </p:cNvSpPr>
              <p:nvPr>
                <p:ph idx="1"/>
              </p:nvPr>
            </p:nvSpPr>
            <p:spPr>
              <a:blipFill>
                <a:blip r:embed="rId2"/>
                <a:stretch>
                  <a:fillRect l="-965" t="-1804"/>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6C1577AB-73CA-8215-ACA4-94ABE5AA7F8F}"/>
              </a:ext>
            </a:extLst>
          </p:cNvPr>
          <p:cNvGrpSpPr/>
          <p:nvPr/>
        </p:nvGrpSpPr>
        <p:grpSpPr>
          <a:xfrm>
            <a:off x="4648201" y="6112601"/>
            <a:ext cx="2895598" cy="385482"/>
            <a:chOff x="8166847" y="4491318"/>
            <a:chExt cx="2895598" cy="385482"/>
          </a:xfrm>
          <a:solidFill>
            <a:schemeClr val="bg1">
              <a:lumMod val="75000"/>
            </a:schemeClr>
          </a:solidFill>
        </p:grpSpPr>
        <p:sp>
          <p:nvSpPr>
            <p:cNvPr id="5" name="Oval 4">
              <a:extLst>
                <a:ext uri="{FF2B5EF4-FFF2-40B4-BE49-F238E27FC236}">
                  <a16:creationId xmlns:a16="http://schemas.microsoft.com/office/drawing/2014/main" id="{61B4FA3D-A887-1E5F-CC95-C4FD179C4B45}"/>
                </a:ext>
              </a:extLst>
            </p:cNvPr>
            <p:cNvSpPr/>
            <p:nvPr/>
          </p:nvSpPr>
          <p:spPr>
            <a:xfrm>
              <a:off x="8166847"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A8D64DE-FA8B-6966-FF57-9824EC28A53A}"/>
                </a:ext>
              </a:extLst>
            </p:cNvPr>
            <p:cNvSpPr/>
            <p:nvPr/>
          </p:nvSpPr>
          <p:spPr>
            <a:xfrm>
              <a:off x="8803341"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A507B20-585B-8E4C-9A25-7DFDC278A041}"/>
                </a:ext>
              </a:extLst>
            </p:cNvPr>
            <p:cNvSpPr/>
            <p:nvPr/>
          </p:nvSpPr>
          <p:spPr>
            <a:xfrm>
              <a:off x="9439835"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BB37938-ADA0-AFD1-8522-BA7F64A88E37}"/>
                </a:ext>
              </a:extLst>
            </p:cNvPr>
            <p:cNvSpPr/>
            <p:nvPr/>
          </p:nvSpPr>
          <p:spPr>
            <a:xfrm>
              <a:off x="10058399"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C0B878-095A-21C3-B035-C769C097DDA2}"/>
                </a:ext>
              </a:extLst>
            </p:cNvPr>
            <p:cNvSpPr/>
            <p:nvPr/>
          </p:nvSpPr>
          <p:spPr>
            <a:xfrm>
              <a:off x="10676963"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EBFCC0B6-5296-A30E-8B4A-D211863265C6}"/>
              </a:ext>
            </a:extLst>
          </p:cNvPr>
          <p:cNvGrpSpPr/>
          <p:nvPr/>
        </p:nvGrpSpPr>
        <p:grpSpPr>
          <a:xfrm>
            <a:off x="4648201" y="4161627"/>
            <a:ext cx="2895598" cy="975487"/>
            <a:chOff x="8309332" y="916114"/>
            <a:chExt cx="2895598" cy="975487"/>
          </a:xfrm>
        </p:grpSpPr>
        <p:grpSp>
          <p:nvGrpSpPr>
            <p:cNvPr id="43" name="Group 42">
              <a:extLst>
                <a:ext uri="{FF2B5EF4-FFF2-40B4-BE49-F238E27FC236}">
                  <a16:creationId xmlns:a16="http://schemas.microsoft.com/office/drawing/2014/main" id="{4CA9DD9E-2F9E-B3AE-2156-FC2F504102E1}"/>
                </a:ext>
              </a:extLst>
            </p:cNvPr>
            <p:cNvGrpSpPr/>
            <p:nvPr/>
          </p:nvGrpSpPr>
          <p:grpSpPr>
            <a:xfrm>
              <a:off x="8309332" y="916114"/>
              <a:ext cx="2895598" cy="385482"/>
              <a:chOff x="8166847" y="4491318"/>
              <a:chExt cx="2895598" cy="385482"/>
            </a:xfrm>
            <a:solidFill>
              <a:schemeClr val="bg1">
                <a:lumMod val="75000"/>
              </a:schemeClr>
            </a:solidFill>
          </p:grpSpPr>
          <p:sp>
            <p:nvSpPr>
              <p:cNvPr id="69" name="Oval 68">
                <a:extLst>
                  <a:ext uri="{FF2B5EF4-FFF2-40B4-BE49-F238E27FC236}">
                    <a16:creationId xmlns:a16="http://schemas.microsoft.com/office/drawing/2014/main" id="{A07F3A08-F38E-49D6-848C-FFFE19EBBA80}"/>
                  </a:ext>
                </a:extLst>
              </p:cNvPr>
              <p:cNvSpPr/>
              <p:nvPr/>
            </p:nvSpPr>
            <p:spPr>
              <a:xfrm>
                <a:off x="8166847"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110B793-CEB6-DA13-D732-08C48C5F18DC}"/>
                  </a:ext>
                </a:extLst>
              </p:cNvPr>
              <p:cNvSpPr/>
              <p:nvPr/>
            </p:nvSpPr>
            <p:spPr>
              <a:xfrm>
                <a:off x="8803341"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65B7E1B-9D34-98CB-3858-584D31873A8C}"/>
                  </a:ext>
                </a:extLst>
              </p:cNvPr>
              <p:cNvSpPr/>
              <p:nvPr/>
            </p:nvSpPr>
            <p:spPr>
              <a:xfrm>
                <a:off x="9439835"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D30DEC-872A-9DC0-AA3C-D8D2FE59FBE9}"/>
                  </a:ext>
                </a:extLst>
              </p:cNvPr>
              <p:cNvSpPr/>
              <p:nvPr/>
            </p:nvSpPr>
            <p:spPr>
              <a:xfrm>
                <a:off x="10058399"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73F5DB2-FB20-8E3E-CA17-7EE35BBD3F65}"/>
                  </a:ext>
                </a:extLst>
              </p:cNvPr>
              <p:cNvSpPr/>
              <p:nvPr/>
            </p:nvSpPr>
            <p:spPr>
              <a:xfrm>
                <a:off x="10676963"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a:extLst>
                <a:ext uri="{FF2B5EF4-FFF2-40B4-BE49-F238E27FC236}">
                  <a16:creationId xmlns:a16="http://schemas.microsoft.com/office/drawing/2014/main" id="{D58D7585-62E9-AE0C-18A0-0685619B8C07}"/>
                </a:ext>
              </a:extLst>
            </p:cNvPr>
            <p:cNvCxnSpPr>
              <a:endCxn id="69" idx="4"/>
            </p:cNvCxnSpPr>
            <p:nvPr/>
          </p:nvCxnSpPr>
          <p:spPr>
            <a:xfrm flipV="1">
              <a:off x="8502073"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0C187E1-1653-5B46-94FD-EAE38B856941}"/>
                </a:ext>
              </a:extLst>
            </p:cNvPr>
            <p:cNvCxnSpPr>
              <a:endCxn id="70" idx="4"/>
            </p:cNvCxnSpPr>
            <p:nvPr/>
          </p:nvCxnSpPr>
          <p:spPr>
            <a:xfrm flipV="1">
              <a:off x="8502073"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DF42C99-6843-05D1-EDE0-40A8575D577E}"/>
                </a:ext>
              </a:extLst>
            </p:cNvPr>
            <p:cNvCxnSpPr>
              <a:endCxn id="71" idx="4"/>
            </p:cNvCxnSpPr>
            <p:nvPr/>
          </p:nvCxnSpPr>
          <p:spPr>
            <a:xfrm flipV="1">
              <a:off x="8502073" y="1301596"/>
              <a:ext cx="127298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0F12CA4-D1C1-6569-3AAA-D9D721B883EB}"/>
                </a:ext>
              </a:extLst>
            </p:cNvPr>
            <p:cNvCxnSpPr>
              <a:endCxn id="72" idx="4"/>
            </p:cNvCxnSpPr>
            <p:nvPr/>
          </p:nvCxnSpPr>
          <p:spPr>
            <a:xfrm flipV="1">
              <a:off x="8502073" y="1301596"/>
              <a:ext cx="189155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2E19E99-D292-4BDD-63DC-DBEC63CFD6C1}"/>
                </a:ext>
              </a:extLst>
            </p:cNvPr>
            <p:cNvCxnSpPr>
              <a:endCxn id="73" idx="4"/>
            </p:cNvCxnSpPr>
            <p:nvPr/>
          </p:nvCxnSpPr>
          <p:spPr>
            <a:xfrm flipV="1">
              <a:off x="8502073" y="1301596"/>
              <a:ext cx="2510116"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B9DA83E-D3CF-3A3B-72DC-E757A4983E71}"/>
                </a:ext>
              </a:extLst>
            </p:cNvPr>
            <p:cNvCxnSpPr>
              <a:endCxn id="69" idx="4"/>
            </p:cNvCxnSpPr>
            <p:nvPr/>
          </p:nvCxnSpPr>
          <p:spPr>
            <a:xfrm flipH="1" flipV="1">
              <a:off x="8502073"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99B1656-D7C7-59EA-7C49-DC96C1490388}"/>
                </a:ext>
              </a:extLst>
            </p:cNvPr>
            <p:cNvCxnSpPr>
              <a:endCxn id="70" idx="4"/>
            </p:cNvCxnSpPr>
            <p:nvPr/>
          </p:nvCxnSpPr>
          <p:spPr>
            <a:xfrm flipV="1">
              <a:off x="9138567"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A42753A-DB5F-7E5C-091E-93AFEF39D619}"/>
                </a:ext>
              </a:extLst>
            </p:cNvPr>
            <p:cNvCxnSpPr>
              <a:endCxn id="71" idx="4"/>
            </p:cNvCxnSpPr>
            <p:nvPr/>
          </p:nvCxnSpPr>
          <p:spPr>
            <a:xfrm flipV="1">
              <a:off x="9138567"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695219F-2AC5-497D-C78A-64367458AE6B}"/>
                </a:ext>
              </a:extLst>
            </p:cNvPr>
            <p:cNvCxnSpPr>
              <a:endCxn id="72" idx="4"/>
            </p:cNvCxnSpPr>
            <p:nvPr/>
          </p:nvCxnSpPr>
          <p:spPr>
            <a:xfrm flipV="1">
              <a:off x="9138567" y="1301596"/>
              <a:ext cx="125505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8E6B108-2C5B-6137-E2EB-F0EA8E8B35E7}"/>
                </a:ext>
              </a:extLst>
            </p:cNvPr>
            <p:cNvCxnSpPr>
              <a:endCxn id="73" idx="4"/>
            </p:cNvCxnSpPr>
            <p:nvPr/>
          </p:nvCxnSpPr>
          <p:spPr>
            <a:xfrm flipV="1">
              <a:off x="9138567" y="1301596"/>
              <a:ext cx="187362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47334C9-7973-5403-AEDE-4FA3820CE71E}"/>
                </a:ext>
              </a:extLst>
            </p:cNvPr>
            <p:cNvCxnSpPr>
              <a:endCxn id="69" idx="4"/>
            </p:cNvCxnSpPr>
            <p:nvPr/>
          </p:nvCxnSpPr>
          <p:spPr>
            <a:xfrm flipH="1" flipV="1">
              <a:off x="8502073" y="1301596"/>
              <a:ext cx="127298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1E42F42-2E39-0B3D-FA61-C8B46BFD0EC2}"/>
                </a:ext>
              </a:extLst>
            </p:cNvPr>
            <p:cNvCxnSpPr>
              <a:endCxn id="70" idx="4"/>
            </p:cNvCxnSpPr>
            <p:nvPr/>
          </p:nvCxnSpPr>
          <p:spPr>
            <a:xfrm flipH="1" flipV="1">
              <a:off x="9138567"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A7C6D9F-6888-B54E-47F3-799CBC88E470}"/>
                </a:ext>
              </a:extLst>
            </p:cNvPr>
            <p:cNvCxnSpPr>
              <a:endCxn id="71" idx="4"/>
            </p:cNvCxnSpPr>
            <p:nvPr/>
          </p:nvCxnSpPr>
          <p:spPr>
            <a:xfrm flipV="1">
              <a:off x="9775061"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155B155-F3E3-F794-E1AF-43D764FA14BC}"/>
                </a:ext>
              </a:extLst>
            </p:cNvPr>
            <p:cNvCxnSpPr>
              <a:endCxn id="72" idx="4"/>
            </p:cNvCxnSpPr>
            <p:nvPr/>
          </p:nvCxnSpPr>
          <p:spPr>
            <a:xfrm flipV="1">
              <a:off x="9775061"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08A5564-83E2-FCBA-4C31-D047190E0442}"/>
                </a:ext>
              </a:extLst>
            </p:cNvPr>
            <p:cNvCxnSpPr>
              <a:endCxn id="73" idx="4"/>
            </p:cNvCxnSpPr>
            <p:nvPr/>
          </p:nvCxnSpPr>
          <p:spPr>
            <a:xfrm flipV="1">
              <a:off x="9775061" y="1301596"/>
              <a:ext cx="123712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952F95D-0D8D-96B9-6721-8755BB95F8D4}"/>
                </a:ext>
              </a:extLst>
            </p:cNvPr>
            <p:cNvCxnSpPr>
              <a:endCxn id="69" idx="4"/>
            </p:cNvCxnSpPr>
            <p:nvPr/>
          </p:nvCxnSpPr>
          <p:spPr>
            <a:xfrm flipH="1" flipV="1">
              <a:off x="8502073" y="1301596"/>
              <a:ext cx="189155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2ECAC3B-79BC-72A4-047F-0501A9409F2B}"/>
                </a:ext>
              </a:extLst>
            </p:cNvPr>
            <p:cNvCxnSpPr>
              <a:endCxn id="70" idx="4"/>
            </p:cNvCxnSpPr>
            <p:nvPr/>
          </p:nvCxnSpPr>
          <p:spPr>
            <a:xfrm flipH="1" flipV="1">
              <a:off x="9138567" y="1301596"/>
              <a:ext cx="125505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F79CCE8-2A03-0511-CFCA-E41D24642BE9}"/>
                </a:ext>
              </a:extLst>
            </p:cNvPr>
            <p:cNvCxnSpPr>
              <a:endCxn id="71" idx="4"/>
            </p:cNvCxnSpPr>
            <p:nvPr/>
          </p:nvCxnSpPr>
          <p:spPr>
            <a:xfrm flipH="1" flipV="1">
              <a:off x="9775061"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00A1B9D-97C2-66FF-56BD-EA44E1434C00}"/>
                </a:ext>
              </a:extLst>
            </p:cNvPr>
            <p:cNvCxnSpPr>
              <a:endCxn id="72" idx="4"/>
            </p:cNvCxnSpPr>
            <p:nvPr/>
          </p:nvCxnSpPr>
          <p:spPr>
            <a:xfrm flipV="1">
              <a:off x="10393625"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8047FAF-5174-46D9-8198-B9DADC1C5324}"/>
                </a:ext>
              </a:extLst>
            </p:cNvPr>
            <p:cNvCxnSpPr>
              <a:endCxn id="73" idx="4"/>
            </p:cNvCxnSpPr>
            <p:nvPr/>
          </p:nvCxnSpPr>
          <p:spPr>
            <a:xfrm flipV="1">
              <a:off x="10393625"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A389D02-530C-1F24-32BE-75D72951EA38}"/>
                </a:ext>
              </a:extLst>
            </p:cNvPr>
            <p:cNvCxnSpPr>
              <a:endCxn id="69" idx="4"/>
            </p:cNvCxnSpPr>
            <p:nvPr/>
          </p:nvCxnSpPr>
          <p:spPr>
            <a:xfrm flipH="1" flipV="1">
              <a:off x="8502073" y="1301596"/>
              <a:ext cx="2510116"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86227FF-3D4D-594A-E6A9-3C861638F67E}"/>
                </a:ext>
              </a:extLst>
            </p:cNvPr>
            <p:cNvCxnSpPr>
              <a:endCxn id="70" idx="4"/>
            </p:cNvCxnSpPr>
            <p:nvPr/>
          </p:nvCxnSpPr>
          <p:spPr>
            <a:xfrm flipH="1" flipV="1">
              <a:off x="9138567" y="1301596"/>
              <a:ext cx="187362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A62235-B666-AE86-8155-C5AB43B20261}"/>
                </a:ext>
              </a:extLst>
            </p:cNvPr>
            <p:cNvCxnSpPr>
              <a:endCxn id="71" idx="4"/>
            </p:cNvCxnSpPr>
            <p:nvPr/>
          </p:nvCxnSpPr>
          <p:spPr>
            <a:xfrm flipH="1" flipV="1">
              <a:off x="9775061" y="1301596"/>
              <a:ext cx="123712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562F363-7D6E-E342-E7FE-5520B5C97897}"/>
                </a:ext>
              </a:extLst>
            </p:cNvPr>
            <p:cNvCxnSpPr>
              <a:endCxn id="72" idx="4"/>
            </p:cNvCxnSpPr>
            <p:nvPr/>
          </p:nvCxnSpPr>
          <p:spPr>
            <a:xfrm flipH="1" flipV="1">
              <a:off x="10393625"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21A8C43-DD7B-B271-0042-277171F376AB}"/>
                </a:ext>
              </a:extLst>
            </p:cNvPr>
            <p:cNvCxnSpPr>
              <a:endCxn id="73" idx="4"/>
            </p:cNvCxnSpPr>
            <p:nvPr/>
          </p:nvCxnSpPr>
          <p:spPr>
            <a:xfrm flipV="1">
              <a:off x="11012189"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082B37-1807-7AB7-93AC-07646799AD61}"/>
              </a:ext>
            </a:extLst>
          </p:cNvPr>
          <p:cNvGrpSpPr/>
          <p:nvPr/>
        </p:nvGrpSpPr>
        <p:grpSpPr>
          <a:xfrm>
            <a:off x="4648201" y="3183561"/>
            <a:ext cx="2895598" cy="975487"/>
            <a:chOff x="8309332" y="916114"/>
            <a:chExt cx="2895598" cy="975487"/>
          </a:xfrm>
        </p:grpSpPr>
        <p:grpSp>
          <p:nvGrpSpPr>
            <p:cNvPr id="75" name="Group 74">
              <a:extLst>
                <a:ext uri="{FF2B5EF4-FFF2-40B4-BE49-F238E27FC236}">
                  <a16:creationId xmlns:a16="http://schemas.microsoft.com/office/drawing/2014/main" id="{C68C773B-2D83-A0CC-ACD9-6026BCAB8560}"/>
                </a:ext>
              </a:extLst>
            </p:cNvPr>
            <p:cNvGrpSpPr/>
            <p:nvPr/>
          </p:nvGrpSpPr>
          <p:grpSpPr>
            <a:xfrm>
              <a:off x="8309332" y="916114"/>
              <a:ext cx="2895598" cy="385482"/>
              <a:chOff x="8166847" y="4491318"/>
              <a:chExt cx="2895598" cy="385482"/>
            </a:xfrm>
            <a:solidFill>
              <a:schemeClr val="bg1">
                <a:lumMod val="75000"/>
              </a:schemeClr>
            </a:solidFill>
          </p:grpSpPr>
          <p:sp>
            <p:nvSpPr>
              <p:cNvPr id="101" name="Oval 100">
                <a:extLst>
                  <a:ext uri="{FF2B5EF4-FFF2-40B4-BE49-F238E27FC236}">
                    <a16:creationId xmlns:a16="http://schemas.microsoft.com/office/drawing/2014/main" id="{F05C22BD-0B28-8D5D-B2D6-23D5851F0A35}"/>
                  </a:ext>
                </a:extLst>
              </p:cNvPr>
              <p:cNvSpPr/>
              <p:nvPr/>
            </p:nvSpPr>
            <p:spPr>
              <a:xfrm>
                <a:off x="8166847"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5E61929-5542-4240-9398-2547239DD6F4}"/>
                  </a:ext>
                </a:extLst>
              </p:cNvPr>
              <p:cNvSpPr/>
              <p:nvPr/>
            </p:nvSpPr>
            <p:spPr>
              <a:xfrm>
                <a:off x="8803341"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61C4956-9925-CE0A-1766-5D5F88F99D01}"/>
                  </a:ext>
                </a:extLst>
              </p:cNvPr>
              <p:cNvSpPr/>
              <p:nvPr/>
            </p:nvSpPr>
            <p:spPr>
              <a:xfrm>
                <a:off x="9439835"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B9640201-429C-5A8C-6D6A-7008FDFBCCF5}"/>
                  </a:ext>
                </a:extLst>
              </p:cNvPr>
              <p:cNvSpPr/>
              <p:nvPr/>
            </p:nvSpPr>
            <p:spPr>
              <a:xfrm>
                <a:off x="10058399"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FC77A63-957E-62F8-B4DA-15203AF90C33}"/>
                  </a:ext>
                </a:extLst>
              </p:cNvPr>
              <p:cNvSpPr/>
              <p:nvPr/>
            </p:nvSpPr>
            <p:spPr>
              <a:xfrm>
                <a:off x="10676963"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6" name="Straight Arrow Connector 75">
              <a:extLst>
                <a:ext uri="{FF2B5EF4-FFF2-40B4-BE49-F238E27FC236}">
                  <a16:creationId xmlns:a16="http://schemas.microsoft.com/office/drawing/2014/main" id="{912612D3-4962-F130-B387-F238934AC621}"/>
                </a:ext>
              </a:extLst>
            </p:cNvPr>
            <p:cNvCxnSpPr>
              <a:endCxn id="101" idx="4"/>
            </p:cNvCxnSpPr>
            <p:nvPr/>
          </p:nvCxnSpPr>
          <p:spPr>
            <a:xfrm flipV="1">
              <a:off x="8502073"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FC90425-8CE2-DE64-DF34-2CA671E1BD63}"/>
                </a:ext>
              </a:extLst>
            </p:cNvPr>
            <p:cNvCxnSpPr>
              <a:endCxn id="102" idx="4"/>
            </p:cNvCxnSpPr>
            <p:nvPr/>
          </p:nvCxnSpPr>
          <p:spPr>
            <a:xfrm flipV="1">
              <a:off x="8502073"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8CFC015-5C93-2342-2CF0-9562B24EC8C5}"/>
                </a:ext>
              </a:extLst>
            </p:cNvPr>
            <p:cNvCxnSpPr>
              <a:endCxn id="103" idx="4"/>
            </p:cNvCxnSpPr>
            <p:nvPr/>
          </p:nvCxnSpPr>
          <p:spPr>
            <a:xfrm flipV="1">
              <a:off x="8502073" y="1301596"/>
              <a:ext cx="127298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101D949-2348-5A9F-44E7-37115128915F}"/>
                </a:ext>
              </a:extLst>
            </p:cNvPr>
            <p:cNvCxnSpPr>
              <a:endCxn id="104" idx="4"/>
            </p:cNvCxnSpPr>
            <p:nvPr/>
          </p:nvCxnSpPr>
          <p:spPr>
            <a:xfrm flipV="1">
              <a:off x="8502073" y="1301596"/>
              <a:ext cx="189155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2FB252B-5366-9333-F4C0-BC9918766AF3}"/>
                </a:ext>
              </a:extLst>
            </p:cNvPr>
            <p:cNvCxnSpPr>
              <a:endCxn id="105" idx="4"/>
            </p:cNvCxnSpPr>
            <p:nvPr/>
          </p:nvCxnSpPr>
          <p:spPr>
            <a:xfrm flipV="1">
              <a:off x="8502073" y="1301596"/>
              <a:ext cx="2510116"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F6A6FB3-581B-0257-6B9C-ABB123BFC930}"/>
                </a:ext>
              </a:extLst>
            </p:cNvPr>
            <p:cNvCxnSpPr>
              <a:endCxn id="101" idx="4"/>
            </p:cNvCxnSpPr>
            <p:nvPr/>
          </p:nvCxnSpPr>
          <p:spPr>
            <a:xfrm flipH="1" flipV="1">
              <a:off x="8502073"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E32C808-735B-907F-7029-8C5A380C6744}"/>
                </a:ext>
              </a:extLst>
            </p:cNvPr>
            <p:cNvCxnSpPr>
              <a:endCxn id="102" idx="4"/>
            </p:cNvCxnSpPr>
            <p:nvPr/>
          </p:nvCxnSpPr>
          <p:spPr>
            <a:xfrm flipV="1">
              <a:off x="9138567"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7794097-1202-63D0-5B29-4F55959DB702}"/>
                </a:ext>
              </a:extLst>
            </p:cNvPr>
            <p:cNvCxnSpPr>
              <a:endCxn id="103" idx="4"/>
            </p:cNvCxnSpPr>
            <p:nvPr/>
          </p:nvCxnSpPr>
          <p:spPr>
            <a:xfrm flipV="1">
              <a:off x="9138567"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3B6A3D9-23C6-AD31-E864-B59601FED913}"/>
                </a:ext>
              </a:extLst>
            </p:cNvPr>
            <p:cNvCxnSpPr>
              <a:endCxn id="104" idx="4"/>
            </p:cNvCxnSpPr>
            <p:nvPr/>
          </p:nvCxnSpPr>
          <p:spPr>
            <a:xfrm flipV="1">
              <a:off x="9138567" y="1301596"/>
              <a:ext cx="125505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361BD47-4968-3A05-6228-16ACEACBDA52}"/>
                </a:ext>
              </a:extLst>
            </p:cNvPr>
            <p:cNvCxnSpPr>
              <a:endCxn id="105" idx="4"/>
            </p:cNvCxnSpPr>
            <p:nvPr/>
          </p:nvCxnSpPr>
          <p:spPr>
            <a:xfrm flipV="1">
              <a:off x="9138567" y="1301596"/>
              <a:ext cx="187362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44E0DB9-1A8F-C9FA-33BF-31E5C3C72AC8}"/>
                </a:ext>
              </a:extLst>
            </p:cNvPr>
            <p:cNvCxnSpPr>
              <a:endCxn id="101" idx="4"/>
            </p:cNvCxnSpPr>
            <p:nvPr/>
          </p:nvCxnSpPr>
          <p:spPr>
            <a:xfrm flipH="1" flipV="1">
              <a:off x="8502073" y="1301596"/>
              <a:ext cx="127298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F9342C8-652F-2497-4793-36A941D13B78}"/>
                </a:ext>
              </a:extLst>
            </p:cNvPr>
            <p:cNvCxnSpPr>
              <a:endCxn id="102" idx="4"/>
            </p:cNvCxnSpPr>
            <p:nvPr/>
          </p:nvCxnSpPr>
          <p:spPr>
            <a:xfrm flipH="1" flipV="1">
              <a:off x="9138567"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9F05A16-A24B-2223-57EB-5DE2D0ADAE6F}"/>
                </a:ext>
              </a:extLst>
            </p:cNvPr>
            <p:cNvCxnSpPr>
              <a:endCxn id="103" idx="4"/>
            </p:cNvCxnSpPr>
            <p:nvPr/>
          </p:nvCxnSpPr>
          <p:spPr>
            <a:xfrm flipV="1">
              <a:off x="9775061"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82B0EBD-BFB0-4829-8C26-2D65C5852DC5}"/>
                </a:ext>
              </a:extLst>
            </p:cNvPr>
            <p:cNvCxnSpPr>
              <a:endCxn id="104" idx="4"/>
            </p:cNvCxnSpPr>
            <p:nvPr/>
          </p:nvCxnSpPr>
          <p:spPr>
            <a:xfrm flipV="1">
              <a:off x="9775061"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5F09CFB-5FFF-CAFE-A9B6-1F8067986BF0}"/>
                </a:ext>
              </a:extLst>
            </p:cNvPr>
            <p:cNvCxnSpPr>
              <a:endCxn id="105" idx="4"/>
            </p:cNvCxnSpPr>
            <p:nvPr/>
          </p:nvCxnSpPr>
          <p:spPr>
            <a:xfrm flipV="1">
              <a:off x="9775061" y="1301596"/>
              <a:ext cx="123712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0995A93-D99D-ABF3-1111-0555358E28C3}"/>
                </a:ext>
              </a:extLst>
            </p:cNvPr>
            <p:cNvCxnSpPr>
              <a:endCxn id="101" idx="4"/>
            </p:cNvCxnSpPr>
            <p:nvPr/>
          </p:nvCxnSpPr>
          <p:spPr>
            <a:xfrm flipH="1" flipV="1">
              <a:off x="8502073" y="1301596"/>
              <a:ext cx="189155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D5244BA-5F21-FFF7-F8B6-808764278FD0}"/>
                </a:ext>
              </a:extLst>
            </p:cNvPr>
            <p:cNvCxnSpPr>
              <a:endCxn id="102" idx="4"/>
            </p:cNvCxnSpPr>
            <p:nvPr/>
          </p:nvCxnSpPr>
          <p:spPr>
            <a:xfrm flipH="1" flipV="1">
              <a:off x="9138567" y="1301596"/>
              <a:ext cx="125505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FE438A9-B0CF-707F-0A53-F600160691CA}"/>
                </a:ext>
              </a:extLst>
            </p:cNvPr>
            <p:cNvCxnSpPr>
              <a:endCxn id="103" idx="4"/>
            </p:cNvCxnSpPr>
            <p:nvPr/>
          </p:nvCxnSpPr>
          <p:spPr>
            <a:xfrm flipH="1" flipV="1">
              <a:off x="9775061"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BE31F86-54E0-9ABB-A6A4-4AF18F2D9B0A}"/>
                </a:ext>
              </a:extLst>
            </p:cNvPr>
            <p:cNvCxnSpPr>
              <a:endCxn id="104" idx="4"/>
            </p:cNvCxnSpPr>
            <p:nvPr/>
          </p:nvCxnSpPr>
          <p:spPr>
            <a:xfrm flipV="1">
              <a:off x="10393625"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675E197-1416-9277-08D2-A0D3AB62B41B}"/>
                </a:ext>
              </a:extLst>
            </p:cNvPr>
            <p:cNvCxnSpPr>
              <a:endCxn id="105" idx="4"/>
            </p:cNvCxnSpPr>
            <p:nvPr/>
          </p:nvCxnSpPr>
          <p:spPr>
            <a:xfrm flipV="1">
              <a:off x="10393625"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1816C1D-A050-32E5-3CD3-B5457A5D0F5E}"/>
                </a:ext>
              </a:extLst>
            </p:cNvPr>
            <p:cNvCxnSpPr>
              <a:endCxn id="101" idx="4"/>
            </p:cNvCxnSpPr>
            <p:nvPr/>
          </p:nvCxnSpPr>
          <p:spPr>
            <a:xfrm flipH="1" flipV="1">
              <a:off x="8502073" y="1301596"/>
              <a:ext cx="2510116"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753196E-AEE4-9964-C7A5-7A32CAE04232}"/>
                </a:ext>
              </a:extLst>
            </p:cNvPr>
            <p:cNvCxnSpPr>
              <a:endCxn id="102" idx="4"/>
            </p:cNvCxnSpPr>
            <p:nvPr/>
          </p:nvCxnSpPr>
          <p:spPr>
            <a:xfrm flipH="1" flipV="1">
              <a:off x="9138567" y="1301596"/>
              <a:ext cx="187362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73EFF3B-E731-B596-9176-5775D727F29F}"/>
                </a:ext>
              </a:extLst>
            </p:cNvPr>
            <p:cNvCxnSpPr>
              <a:endCxn id="103" idx="4"/>
            </p:cNvCxnSpPr>
            <p:nvPr/>
          </p:nvCxnSpPr>
          <p:spPr>
            <a:xfrm flipH="1" flipV="1">
              <a:off x="9775061" y="1301596"/>
              <a:ext cx="123712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8C80F84-91B0-254D-D07F-C3473486208C}"/>
                </a:ext>
              </a:extLst>
            </p:cNvPr>
            <p:cNvCxnSpPr>
              <a:endCxn id="104" idx="4"/>
            </p:cNvCxnSpPr>
            <p:nvPr/>
          </p:nvCxnSpPr>
          <p:spPr>
            <a:xfrm flipH="1" flipV="1">
              <a:off x="10393625"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34CD437-F886-6755-FF27-61B225ECC68E}"/>
                </a:ext>
              </a:extLst>
            </p:cNvPr>
            <p:cNvCxnSpPr>
              <a:endCxn id="105" idx="4"/>
            </p:cNvCxnSpPr>
            <p:nvPr/>
          </p:nvCxnSpPr>
          <p:spPr>
            <a:xfrm flipV="1">
              <a:off x="11012189"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TextBox 105">
            <a:extLst>
              <a:ext uri="{FF2B5EF4-FFF2-40B4-BE49-F238E27FC236}">
                <a16:creationId xmlns:a16="http://schemas.microsoft.com/office/drawing/2014/main" id="{8F60D54E-CEE7-33C3-38F2-34442400E3A2}"/>
              </a:ext>
            </a:extLst>
          </p:cNvPr>
          <p:cNvSpPr txBox="1"/>
          <p:nvPr/>
        </p:nvSpPr>
        <p:spPr>
          <a:xfrm>
            <a:off x="2570667" y="5632932"/>
            <a:ext cx="1826523" cy="369332"/>
          </a:xfrm>
          <a:prstGeom prst="rect">
            <a:avLst/>
          </a:prstGeom>
          <a:noFill/>
        </p:spPr>
        <p:txBody>
          <a:bodyPr wrap="square" rtlCol="0">
            <a:spAutoFit/>
          </a:bodyPr>
          <a:lstStyle/>
          <a:p>
            <a:pPr algn="ctr"/>
            <a:r>
              <a:rPr lang="en-US" dirty="0">
                <a:latin typeface="Palatino Linotype" panose="02040502050505030304" pitchFamily="18" charset="0"/>
              </a:rPr>
              <a:t>Training layer 1</a:t>
            </a:r>
          </a:p>
        </p:txBody>
      </p:sp>
      <p:sp>
        <p:nvSpPr>
          <p:cNvPr id="107" name="TextBox 106">
            <a:extLst>
              <a:ext uri="{FF2B5EF4-FFF2-40B4-BE49-F238E27FC236}">
                <a16:creationId xmlns:a16="http://schemas.microsoft.com/office/drawing/2014/main" id="{181CBE43-DB40-199E-E5BF-FD1C7686EB87}"/>
              </a:ext>
            </a:extLst>
          </p:cNvPr>
          <p:cNvSpPr txBox="1"/>
          <p:nvPr/>
        </p:nvSpPr>
        <p:spPr>
          <a:xfrm>
            <a:off x="2570668" y="6120676"/>
            <a:ext cx="811448" cy="369332"/>
          </a:xfrm>
          <a:prstGeom prst="rect">
            <a:avLst/>
          </a:prstGeom>
          <a:noFill/>
        </p:spPr>
        <p:txBody>
          <a:bodyPr wrap="square" rtlCol="0">
            <a:spAutoFit/>
          </a:bodyPr>
          <a:lstStyle/>
          <a:p>
            <a:pPr algn="ctr"/>
            <a:r>
              <a:rPr lang="en-US" dirty="0">
                <a:latin typeface="Palatino Linotype" panose="02040502050505030304" pitchFamily="18" charset="0"/>
              </a:rPr>
              <a:t>Input</a:t>
            </a:r>
          </a:p>
        </p:txBody>
      </p:sp>
      <p:sp>
        <p:nvSpPr>
          <p:cNvPr id="108" name="TextBox 107">
            <a:extLst>
              <a:ext uri="{FF2B5EF4-FFF2-40B4-BE49-F238E27FC236}">
                <a16:creationId xmlns:a16="http://schemas.microsoft.com/office/drawing/2014/main" id="{3A22536E-DD1C-FAD4-BB10-F8B0A261D37B}"/>
              </a:ext>
            </a:extLst>
          </p:cNvPr>
          <p:cNvSpPr txBox="1"/>
          <p:nvPr/>
        </p:nvSpPr>
        <p:spPr>
          <a:xfrm>
            <a:off x="2570667" y="4657445"/>
            <a:ext cx="1644928" cy="369332"/>
          </a:xfrm>
          <a:prstGeom prst="rect">
            <a:avLst/>
          </a:prstGeom>
          <a:noFill/>
        </p:spPr>
        <p:txBody>
          <a:bodyPr wrap="square" rtlCol="0">
            <a:spAutoFit/>
          </a:bodyPr>
          <a:lstStyle/>
          <a:p>
            <a:pPr algn="ctr"/>
            <a:r>
              <a:rPr lang="en-US" dirty="0">
                <a:latin typeface="Palatino Linotype" panose="02040502050505030304" pitchFamily="18" charset="0"/>
              </a:rPr>
              <a:t>Freeze layer 2</a:t>
            </a:r>
          </a:p>
        </p:txBody>
      </p:sp>
      <p:sp>
        <p:nvSpPr>
          <p:cNvPr id="109" name="TextBox 108">
            <a:extLst>
              <a:ext uri="{FF2B5EF4-FFF2-40B4-BE49-F238E27FC236}">
                <a16:creationId xmlns:a16="http://schemas.microsoft.com/office/drawing/2014/main" id="{85516C05-3D6C-3C89-3B4A-B1C461B169D3}"/>
              </a:ext>
            </a:extLst>
          </p:cNvPr>
          <p:cNvSpPr txBox="1"/>
          <p:nvPr/>
        </p:nvSpPr>
        <p:spPr>
          <a:xfrm>
            <a:off x="2570667" y="3685813"/>
            <a:ext cx="1644928" cy="369332"/>
          </a:xfrm>
          <a:prstGeom prst="rect">
            <a:avLst/>
          </a:prstGeom>
          <a:noFill/>
        </p:spPr>
        <p:txBody>
          <a:bodyPr wrap="square" rtlCol="0">
            <a:spAutoFit/>
          </a:bodyPr>
          <a:lstStyle/>
          <a:p>
            <a:pPr algn="ctr"/>
            <a:r>
              <a:rPr lang="en-US" dirty="0">
                <a:latin typeface="Palatino Linotype" panose="02040502050505030304" pitchFamily="18" charset="0"/>
              </a:rPr>
              <a:t>Freeze layer 3</a:t>
            </a:r>
          </a:p>
        </p:txBody>
      </p:sp>
      <p:grpSp>
        <p:nvGrpSpPr>
          <p:cNvPr id="110" name="Group 109">
            <a:extLst>
              <a:ext uri="{FF2B5EF4-FFF2-40B4-BE49-F238E27FC236}">
                <a16:creationId xmlns:a16="http://schemas.microsoft.com/office/drawing/2014/main" id="{356B42D7-0A6D-FDCF-E7B2-39367EA315BD}"/>
              </a:ext>
            </a:extLst>
          </p:cNvPr>
          <p:cNvGrpSpPr/>
          <p:nvPr/>
        </p:nvGrpSpPr>
        <p:grpSpPr>
          <a:xfrm>
            <a:off x="4666131" y="5137114"/>
            <a:ext cx="2895598" cy="975487"/>
            <a:chOff x="4300599" y="4850028"/>
            <a:chExt cx="2895598" cy="975487"/>
          </a:xfrm>
          <a:solidFill>
            <a:schemeClr val="tx1">
              <a:lumMod val="65000"/>
              <a:lumOff val="35000"/>
            </a:schemeClr>
          </a:solidFill>
        </p:grpSpPr>
        <p:grpSp>
          <p:nvGrpSpPr>
            <p:cNvPr id="111" name="Group 110">
              <a:extLst>
                <a:ext uri="{FF2B5EF4-FFF2-40B4-BE49-F238E27FC236}">
                  <a16:creationId xmlns:a16="http://schemas.microsoft.com/office/drawing/2014/main" id="{EFD2A088-BCE9-7A28-0547-52AE16B63122}"/>
                </a:ext>
              </a:extLst>
            </p:cNvPr>
            <p:cNvGrpSpPr/>
            <p:nvPr/>
          </p:nvGrpSpPr>
          <p:grpSpPr>
            <a:xfrm>
              <a:off x="4300599" y="4850028"/>
              <a:ext cx="2895598" cy="385482"/>
              <a:chOff x="8166847" y="4491318"/>
              <a:chExt cx="2895598" cy="385482"/>
            </a:xfrm>
            <a:grpFill/>
          </p:grpSpPr>
          <p:sp>
            <p:nvSpPr>
              <p:cNvPr id="137" name="Oval 136">
                <a:extLst>
                  <a:ext uri="{FF2B5EF4-FFF2-40B4-BE49-F238E27FC236}">
                    <a16:creationId xmlns:a16="http://schemas.microsoft.com/office/drawing/2014/main" id="{DBB4CB38-B05E-8EC1-FFF0-909454090622}"/>
                  </a:ext>
                </a:extLst>
              </p:cNvPr>
              <p:cNvSpPr/>
              <p:nvPr/>
            </p:nvSpPr>
            <p:spPr>
              <a:xfrm>
                <a:off x="8166847"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ED17497-661D-652F-C5CF-BBBBD3315617}"/>
                  </a:ext>
                </a:extLst>
              </p:cNvPr>
              <p:cNvSpPr/>
              <p:nvPr/>
            </p:nvSpPr>
            <p:spPr>
              <a:xfrm>
                <a:off x="8803341"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D9DB0331-B236-8C72-DBAE-C579B8555675}"/>
                  </a:ext>
                </a:extLst>
              </p:cNvPr>
              <p:cNvSpPr/>
              <p:nvPr/>
            </p:nvSpPr>
            <p:spPr>
              <a:xfrm>
                <a:off x="9439835"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26AFFF3-80D1-75F2-4307-2833194B1BB1}"/>
                  </a:ext>
                </a:extLst>
              </p:cNvPr>
              <p:cNvSpPr/>
              <p:nvPr/>
            </p:nvSpPr>
            <p:spPr>
              <a:xfrm>
                <a:off x="10058399"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23737282-2613-4892-3748-E3E2084674D3}"/>
                  </a:ext>
                </a:extLst>
              </p:cNvPr>
              <p:cNvSpPr/>
              <p:nvPr/>
            </p:nvSpPr>
            <p:spPr>
              <a:xfrm>
                <a:off x="10676963"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2" name="Straight Arrow Connector 111">
              <a:extLst>
                <a:ext uri="{FF2B5EF4-FFF2-40B4-BE49-F238E27FC236}">
                  <a16:creationId xmlns:a16="http://schemas.microsoft.com/office/drawing/2014/main" id="{9A11EDFB-E459-9538-145D-FCB911D4175F}"/>
                </a:ext>
              </a:extLst>
            </p:cNvPr>
            <p:cNvCxnSpPr>
              <a:endCxn id="137" idx="4"/>
            </p:cNvCxnSpPr>
            <p:nvPr/>
          </p:nvCxnSpPr>
          <p:spPr>
            <a:xfrm flipV="1">
              <a:off x="4493340" y="5235510"/>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5BC6D2-F9C1-A82E-799A-F646E05630A8}"/>
                </a:ext>
              </a:extLst>
            </p:cNvPr>
            <p:cNvCxnSpPr>
              <a:endCxn id="138" idx="4"/>
            </p:cNvCxnSpPr>
            <p:nvPr/>
          </p:nvCxnSpPr>
          <p:spPr>
            <a:xfrm flipV="1">
              <a:off x="4493340" y="5235510"/>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BA75B08-1ADD-6155-D69F-49E0DF91D2DE}"/>
                </a:ext>
              </a:extLst>
            </p:cNvPr>
            <p:cNvCxnSpPr>
              <a:endCxn id="139" idx="4"/>
            </p:cNvCxnSpPr>
            <p:nvPr/>
          </p:nvCxnSpPr>
          <p:spPr>
            <a:xfrm flipV="1">
              <a:off x="4493340" y="5235510"/>
              <a:ext cx="127298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E212273-190D-F5E9-D110-8952F9CAB892}"/>
                </a:ext>
              </a:extLst>
            </p:cNvPr>
            <p:cNvCxnSpPr>
              <a:endCxn id="140" idx="4"/>
            </p:cNvCxnSpPr>
            <p:nvPr/>
          </p:nvCxnSpPr>
          <p:spPr>
            <a:xfrm flipV="1">
              <a:off x="4493340" y="5235510"/>
              <a:ext cx="189155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51C89CE-B077-9027-A8E1-DB1CD716CE07}"/>
                </a:ext>
              </a:extLst>
            </p:cNvPr>
            <p:cNvCxnSpPr>
              <a:endCxn id="141" idx="4"/>
            </p:cNvCxnSpPr>
            <p:nvPr/>
          </p:nvCxnSpPr>
          <p:spPr>
            <a:xfrm flipV="1">
              <a:off x="4493340" y="5235510"/>
              <a:ext cx="2510116"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3A9EF47-9626-6F72-D4B6-4D7D7D25E0F2}"/>
                </a:ext>
              </a:extLst>
            </p:cNvPr>
            <p:cNvCxnSpPr>
              <a:endCxn id="137" idx="4"/>
            </p:cNvCxnSpPr>
            <p:nvPr/>
          </p:nvCxnSpPr>
          <p:spPr>
            <a:xfrm flipH="1" flipV="1">
              <a:off x="4493340" y="5235510"/>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952FCDE-C3DC-E1B2-53A9-832F2F485292}"/>
                </a:ext>
              </a:extLst>
            </p:cNvPr>
            <p:cNvCxnSpPr>
              <a:endCxn id="138" idx="4"/>
            </p:cNvCxnSpPr>
            <p:nvPr/>
          </p:nvCxnSpPr>
          <p:spPr>
            <a:xfrm flipV="1">
              <a:off x="5129834" y="5235510"/>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891E040-EA7A-46AB-4239-BDCFDD254B92}"/>
                </a:ext>
              </a:extLst>
            </p:cNvPr>
            <p:cNvCxnSpPr>
              <a:endCxn id="139" idx="4"/>
            </p:cNvCxnSpPr>
            <p:nvPr/>
          </p:nvCxnSpPr>
          <p:spPr>
            <a:xfrm flipV="1">
              <a:off x="5129834" y="5235510"/>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EE33D96-7337-F124-A83A-38E4ED6BA192}"/>
                </a:ext>
              </a:extLst>
            </p:cNvPr>
            <p:cNvCxnSpPr>
              <a:endCxn id="140" idx="4"/>
            </p:cNvCxnSpPr>
            <p:nvPr/>
          </p:nvCxnSpPr>
          <p:spPr>
            <a:xfrm flipV="1">
              <a:off x="5129834" y="5235510"/>
              <a:ext cx="125505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B7A2BD2-281F-DBB5-340B-3C8824E60253}"/>
                </a:ext>
              </a:extLst>
            </p:cNvPr>
            <p:cNvCxnSpPr>
              <a:endCxn id="141" idx="4"/>
            </p:cNvCxnSpPr>
            <p:nvPr/>
          </p:nvCxnSpPr>
          <p:spPr>
            <a:xfrm flipV="1">
              <a:off x="5129834" y="5235510"/>
              <a:ext cx="187362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FDB9415-085A-15CE-2804-1771454D1036}"/>
                </a:ext>
              </a:extLst>
            </p:cNvPr>
            <p:cNvCxnSpPr>
              <a:endCxn id="137" idx="4"/>
            </p:cNvCxnSpPr>
            <p:nvPr/>
          </p:nvCxnSpPr>
          <p:spPr>
            <a:xfrm flipH="1" flipV="1">
              <a:off x="4493340" y="5235510"/>
              <a:ext cx="127298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29FCF55-93D9-9A74-3907-E89E0432B918}"/>
                </a:ext>
              </a:extLst>
            </p:cNvPr>
            <p:cNvCxnSpPr>
              <a:endCxn id="138" idx="4"/>
            </p:cNvCxnSpPr>
            <p:nvPr/>
          </p:nvCxnSpPr>
          <p:spPr>
            <a:xfrm flipH="1" flipV="1">
              <a:off x="5129834" y="5235510"/>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E4BE475-18DF-EB72-7BD9-C44D63865DB6}"/>
                </a:ext>
              </a:extLst>
            </p:cNvPr>
            <p:cNvCxnSpPr>
              <a:endCxn id="139" idx="4"/>
            </p:cNvCxnSpPr>
            <p:nvPr/>
          </p:nvCxnSpPr>
          <p:spPr>
            <a:xfrm flipV="1">
              <a:off x="5766328" y="5235510"/>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61D93A2-310F-B03E-D4F4-76B628443A12}"/>
                </a:ext>
              </a:extLst>
            </p:cNvPr>
            <p:cNvCxnSpPr>
              <a:endCxn id="140" idx="4"/>
            </p:cNvCxnSpPr>
            <p:nvPr/>
          </p:nvCxnSpPr>
          <p:spPr>
            <a:xfrm flipV="1">
              <a:off x="5766328" y="5235510"/>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3524B8-BE2E-5761-EBB9-430DF5C8BCF2}"/>
                </a:ext>
              </a:extLst>
            </p:cNvPr>
            <p:cNvCxnSpPr>
              <a:endCxn id="141" idx="4"/>
            </p:cNvCxnSpPr>
            <p:nvPr/>
          </p:nvCxnSpPr>
          <p:spPr>
            <a:xfrm flipV="1">
              <a:off x="5766328" y="5235510"/>
              <a:ext cx="123712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8DF4FE4-860D-3A0B-B118-5B1389D1F2EA}"/>
                </a:ext>
              </a:extLst>
            </p:cNvPr>
            <p:cNvCxnSpPr>
              <a:endCxn id="137" idx="4"/>
            </p:cNvCxnSpPr>
            <p:nvPr/>
          </p:nvCxnSpPr>
          <p:spPr>
            <a:xfrm flipH="1" flipV="1">
              <a:off x="4493340" y="5235510"/>
              <a:ext cx="189155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5ECB558-0B18-2222-312B-1F7850B90060}"/>
                </a:ext>
              </a:extLst>
            </p:cNvPr>
            <p:cNvCxnSpPr>
              <a:endCxn id="138" idx="4"/>
            </p:cNvCxnSpPr>
            <p:nvPr/>
          </p:nvCxnSpPr>
          <p:spPr>
            <a:xfrm flipH="1" flipV="1">
              <a:off x="5129834" y="5235510"/>
              <a:ext cx="125505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7FBEC7F9-3355-7AC3-7CF5-E566C4D45ECD}"/>
                </a:ext>
              </a:extLst>
            </p:cNvPr>
            <p:cNvCxnSpPr>
              <a:endCxn id="139" idx="4"/>
            </p:cNvCxnSpPr>
            <p:nvPr/>
          </p:nvCxnSpPr>
          <p:spPr>
            <a:xfrm flipH="1" flipV="1">
              <a:off x="5766328" y="5235510"/>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0AF8565-64A3-55B6-7F73-DF41D8DCED9B}"/>
                </a:ext>
              </a:extLst>
            </p:cNvPr>
            <p:cNvCxnSpPr>
              <a:endCxn id="140" idx="4"/>
            </p:cNvCxnSpPr>
            <p:nvPr/>
          </p:nvCxnSpPr>
          <p:spPr>
            <a:xfrm flipV="1">
              <a:off x="6384892" y="5235510"/>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1AE223C-4E69-96CC-2F53-ABF10B0DE6E4}"/>
                </a:ext>
              </a:extLst>
            </p:cNvPr>
            <p:cNvCxnSpPr>
              <a:endCxn id="141" idx="4"/>
            </p:cNvCxnSpPr>
            <p:nvPr/>
          </p:nvCxnSpPr>
          <p:spPr>
            <a:xfrm flipV="1">
              <a:off x="6384892" y="5235510"/>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659AFA4-2338-AFCC-40FB-144507BD7434}"/>
                </a:ext>
              </a:extLst>
            </p:cNvPr>
            <p:cNvCxnSpPr>
              <a:endCxn id="137" idx="4"/>
            </p:cNvCxnSpPr>
            <p:nvPr/>
          </p:nvCxnSpPr>
          <p:spPr>
            <a:xfrm flipH="1" flipV="1">
              <a:off x="4493340" y="5235510"/>
              <a:ext cx="2510116"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06ADFCC-4AD1-A10C-8B89-3C73658BDA8A}"/>
                </a:ext>
              </a:extLst>
            </p:cNvPr>
            <p:cNvCxnSpPr>
              <a:endCxn id="138" idx="4"/>
            </p:cNvCxnSpPr>
            <p:nvPr/>
          </p:nvCxnSpPr>
          <p:spPr>
            <a:xfrm flipH="1" flipV="1">
              <a:off x="5129834" y="5235510"/>
              <a:ext cx="187362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A26154C-0C4E-2771-CD0B-BBC5CE29176A}"/>
                </a:ext>
              </a:extLst>
            </p:cNvPr>
            <p:cNvCxnSpPr>
              <a:endCxn id="139" idx="4"/>
            </p:cNvCxnSpPr>
            <p:nvPr/>
          </p:nvCxnSpPr>
          <p:spPr>
            <a:xfrm flipH="1" flipV="1">
              <a:off x="5766328" y="5235510"/>
              <a:ext cx="123712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8385AF28-00B0-6111-0A66-C40619484C13}"/>
                </a:ext>
              </a:extLst>
            </p:cNvPr>
            <p:cNvCxnSpPr>
              <a:endCxn id="140" idx="4"/>
            </p:cNvCxnSpPr>
            <p:nvPr/>
          </p:nvCxnSpPr>
          <p:spPr>
            <a:xfrm flipH="1" flipV="1">
              <a:off x="6384892" y="5235510"/>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8FAB84C-E492-2C6F-7F8B-DF2119C0F8BD}"/>
                </a:ext>
              </a:extLst>
            </p:cNvPr>
            <p:cNvCxnSpPr>
              <a:endCxn id="141" idx="4"/>
            </p:cNvCxnSpPr>
            <p:nvPr/>
          </p:nvCxnSpPr>
          <p:spPr>
            <a:xfrm flipV="1">
              <a:off x="7003456" y="5235510"/>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233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D72E-F48B-DD4C-37F5-C8D7327977A7}"/>
              </a:ext>
            </a:extLst>
          </p:cNvPr>
          <p:cNvSpPr>
            <a:spLocks noGrp="1"/>
          </p:cNvSpPr>
          <p:nvPr>
            <p:ph type="title"/>
          </p:nvPr>
        </p:nvSpPr>
        <p:spPr/>
        <p:txBody>
          <a:bodyPr/>
          <a:lstStyle/>
          <a:p>
            <a:r>
              <a:rPr lang="en-NL" dirty="0"/>
              <a:t>My goals with this course</a:t>
            </a:r>
          </a:p>
        </p:txBody>
      </p:sp>
      <p:sp>
        <p:nvSpPr>
          <p:cNvPr id="3" name="Content Placeholder 2">
            <a:extLst>
              <a:ext uri="{FF2B5EF4-FFF2-40B4-BE49-F238E27FC236}">
                <a16:creationId xmlns:a16="http://schemas.microsoft.com/office/drawing/2014/main" id="{D7C7C9DD-A7DF-753B-C00F-ADE1DE7187DE}"/>
              </a:ext>
            </a:extLst>
          </p:cNvPr>
          <p:cNvSpPr>
            <a:spLocks noGrp="1"/>
          </p:cNvSpPr>
          <p:nvPr>
            <p:ph idx="1"/>
          </p:nvPr>
        </p:nvSpPr>
        <p:spPr/>
        <p:txBody>
          <a:bodyPr/>
          <a:lstStyle/>
          <a:p>
            <a:endParaRPr lang="en-NL" dirty="0"/>
          </a:p>
          <a:p>
            <a:r>
              <a:rPr lang="en-NL" dirty="0"/>
              <a:t>Provide an intuitive foundation for understanding deep learning.</a:t>
            </a:r>
          </a:p>
          <a:p>
            <a:endParaRPr lang="en-NL" dirty="0"/>
          </a:p>
          <a:p>
            <a:r>
              <a:rPr lang="en-NL" dirty="0"/>
              <a:t>Challenge you to dive into the topic and learning by interacting and doing.</a:t>
            </a:r>
          </a:p>
          <a:p>
            <a:endParaRPr lang="en-NL" dirty="0"/>
          </a:p>
          <a:p>
            <a:r>
              <a:rPr lang="en-NL" dirty="0"/>
              <a:t>Give you the best starting point for following courses and the thesis.</a:t>
            </a:r>
          </a:p>
          <a:p>
            <a:endParaRPr lang="en-NL" dirty="0"/>
          </a:p>
          <a:p>
            <a:r>
              <a:rPr lang="en-NL" dirty="0"/>
              <a:t>Look at deep learning critically and understand what works and what doesn’t.</a:t>
            </a:r>
          </a:p>
        </p:txBody>
      </p:sp>
    </p:spTree>
    <p:extLst>
      <p:ext uri="{BB962C8B-B14F-4D97-AF65-F5344CB8AC3E}">
        <p14:creationId xmlns:p14="http://schemas.microsoft.com/office/powerpoint/2010/main" val="392679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FA79-60A1-9F49-6BF8-A6CAA0B05717}"/>
              </a:ext>
            </a:extLst>
          </p:cNvPr>
          <p:cNvSpPr>
            <a:spLocks noGrp="1"/>
          </p:cNvSpPr>
          <p:nvPr>
            <p:ph type="title"/>
          </p:nvPr>
        </p:nvSpPr>
        <p:spPr/>
        <p:txBody>
          <a:bodyPr/>
          <a:lstStyle/>
          <a:p>
            <a:r>
              <a:rPr lang="en-NL" dirty="0"/>
              <a:t>Deep learning arrives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D69734-7657-7EC3-9A27-8CE33B3D0862}"/>
                  </a:ext>
                </a:extLst>
              </p:cNvPr>
              <p:cNvSpPr>
                <a:spLocks noGrp="1"/>
              </p:cNvSpPr>
              <p:nvPr>
                <p:ph idx="1"/>
              </p:nvPr>
            </p:nvSpPr>
            <p:spPr/>
            <p:txBody>
              <a:bodyPr/>
              <a:lstStyle/>
              <a:p>
                <a:r>
                  <a:rPr lang="en-US" dirty="0"/>
                  <a:t>Easier to train one layer at a time </a:t>
                </a:r>
                <a14:m>
                  <m:oMath xmlns:m="http://schemas.openxmlformats.org/officeDocument/2006/math">
                    <m:r>
                      <a:rPr lang="en-US" b="0" i="1" smtClean="0">
                        <a:latin typeface="Cambria Math" panose="02040503050406030204" pitchFamily="18" charset="0"/>
                      </a:rPr>
                      <m:t>→</m:t>
                    </m:r>
                  </m:oMath>
                </a14:m>
                <a:r>
                  <a:rPr lang="en-US" dirty="0"/>
                  <a:t> Layer-by-layer training</a:t>
                </a:r>
              </a:p>
              <a:p>
                <a:r>
                  <a:rPr lang="en-US" dirty="0"/>
                  <a:t>Training multi-layered neural networks became easier </a:t>
                </a:r>
              </a:p>
              <a:p>
                <a:r>
                  <a:rPr lang="en-US" dirty="0"/>
                  <a:t>Benefits of multi-layer networks, but single-layer easy of training</a:t>
                </a:r>
              </a:p>
              <a:p>
                <a:endParaRPr lang="en-NL" dirty="0"/>
              </a:p>
            </p:txBody>
          </p:sp>
        </mc:Choice>
        <mc:Fallback xmlns="">
          <p:sp>
            <p:nvSpPr>
              <p:cNvPr id="3" name="Content Placeholder 2">
                <a:extLst>
                  <a:ext uri="{FF2B5EF4-FFF2-40B4-BE49-F238E27FC236}">
                    <a16:creationId xmlns:a16="http://schemas.microsoft.com/office/drawing/2014/main" id="{7AD69734-7657-7EC3-9A27-8CE33B3D0862}"/>
                  </a:ext>
                </a:extLst>
              </p:cNvPr>
              <p:cNvSpPr>
                <a:spLocks noGrp="1" noRot="1" noChangeAspect="1" noMove="1" noResize="1" noEditPoints="1" noAdjustHandles="1" noChangeArrowheads="1" noChangeShapeType="1" noTextEdit="1"/>
              </p:cNvSpPr>
              <p:nvPr>
                <p:ph idx="1"/>
              </p:nvPr>
            </p:nvSpPr>
            <p:spPr>
              <a:blipFill>
                <a:blip r:embed="rId2"/>
                <a:stretch>
                  <a:fillRect l="-965" t="-1804"/>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6C1577AB-73CA-8215-ACA4-94ABE5AA7F8F}"/>
              </a:ext>
            </a:extLst>
          </p:cNvPr>
          <p:cNvGrpSpPr/>
          <p:nvPr/>
        </p:nvGrpSpPr>
        <p:grpSpPr>
          <a:xfrm>
            <a:off x="4648201" y="6112601"/>
            <a:ext cx="2895598" cy="385482"/>
            <a:chOff x="8166847" y="4491318"/>
            <a:chExt cx="2895598" cy="385482"/>
          </a:xfrm>
          <a:solidFill>
            <a:schemeClr val="bg1">
              <a:lumMod val="75000"/>
            </a:schemeClr>
          </a:solidFill>
        </p:grpSpPr>
        <p:sp>
          <p:nvSpPr>
            <p:cNvPr id="5" name="Oval 4">
              <a:extLst>
                <a:ext uri="{FF2B5EF4-FFF2-40B4-BE49-F238E27FC236}">
                  <a16:creationId xmlns:a16="http://schemas.microsoft.com/office/drawing/2014/main" id="{61B4FA3D-A887-1E5F-CC95-C4FD179C4B45}"/>
                </a:ext>
              </a:extLst>
            </p:cNvPr>
            <p:cNvSpPr/>
            <p:nvPr/>
          </p:nvSpPr>
          <p:spPr>
            <a:xfrm>
              <a:off x="8166847"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A8D64DE-FA8B-6966-FF57-9824EC28A53A}"/>
                </a:ext>
              </a:extLst>
            </p:cNvPr>
            <p:cNvSpPr/>
            <p:nvPr/>
          </p:nvSpPr>
          <p:spPr>
            <a:xfrm>
              <a:off x="8803341"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A507B20-585B-8E4C-9A25-7DFDC278A041}"/>
                </a:ext>
              </a:extLst>
            </p:cNvPr>
            <p:cNvSpPr/>
            <p:nvPr/>
          </p:nvSpPr>
          <p:spPr>
            <a:xfrm>
              <a:off x="9439835"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BB37938-ADA0-AFD1-8522-BA7F64A88E37}"/>
                </a:ext>
              </a:extLst>
            </p:cNvPr>
            <p:cNvSpPr/>
            <p:nvPr/>
          </p:nvSpPr>
          <p:spPr>
            <a:xfrm>
              <a:off x="10058399"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C0B878-095A-21C3-B035-C769C097DDA2}"/>
                </a:ext>
              </a:extLst>
            </p:cNvPr>
            <p:cNvSpPr/>
            <p:nvPr/>
          </p:nvSpPr>
          <p:spPr>
            <a:xfrm>
              <a:off x="10676963"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24082B37-1807-7AB7-93AC-07646799AD61}"/>
              </a:ext>
            </a:extLst>
          </p:cNvPr>
          <p:cNvGrpSpPr/>
          <p:nvPr/>
        </p:nvGrpSpPr>
        <p:grpSpPr>
          <a:xfrm>
            <a:off x="4648201" y="3183561"/>
            <a:ext cx="2895598" cy="975487"/>
            <a:chOff x="8309332" y="916114"/>
            <a:chExt cx="2895598" cy="975487"/>
          </a:xfrm>
        </p:grpSpPr>
        <p:grpSp>
          <p:nvGrpSpPr>
            <p:cNvPr id="75" name="Group 74">
              <a:extLst>
                <a:ext uri="{FF2B5EF4-FFF2-40B4-BE49-F238E27FC236}">
                  <a16:creationId xmlns:a16="http://schemas.microsoft.com/office/drawing/2014/main" id="{C68C773B-2D83-A0CC-ACD9-6026BCAB8560}"/>
                </a:ext>
              </a:extLst>
            </p:cNvPr>
            <p:cNvGrpSpPr/>
            <p:nvPr/>
          </p:nvGrpSpPr>
          <p:grpSpPr>
            <a:xfrm>
              <a:off x="8309332" y="916114"/>
              <a:ext cx="2895598" cy="385482"/>
              <a:chOff x="8166847" y="4491318"/>
              <a:chExt cx="2895598" cy="385482"/>
            </a:xfrm>
            <a:solidFill>
              <a:schemeClr val="bg1">
                <a:lumMod val="75000"/>
              </a:schemeClr>
            </a:solidFill>
          </p:grpSpPr>
          <p:sp>
            <p:nvSpPr>
              <p:cNvPr id="101" name="Oval 100">
                <a:extLst>
                  <a:ext uri="{FF2B5EF4-FFF2-40B4-BE49-F238E27FC236}">
                    <a16:creationId xmlns:a16="http://schemas.microsoft.com/office/drawing/2014/main" id="{F05C22BD-0B28-8D5D-B2D6-23D5851F0A35}"/>
                  </a:ext>
                </a:extLst>
              </p:cNvPr>
              <p:cNvSpPr/>
              <p:nvPr/>
            </p:nvSpPr>
            <p:spPr>
              <a:xfrm>
                <a:off x="8166847"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5E61929-5542-4240-9398-2547239DD6F4}"/>
                  </a:ext>
                </a:extLst>
              </p:cNvPr>
              <p:cNvSpPr/>
              <p:nvPr/>
            </p:nvSpPr>
            <p:spPr>
              <a:xfrm>
                <a:off x="8803341"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61C4956-9925-CE0A-1766-5D5F88F99D01}"/>
                  </a:ext>
                </a:extLst>
              </p:cNvPr>
              <p:cNvSpPr/>
              <p:nvPr/>
            </p:nvSpPr>
            <p:spPr>
              <a:xfrm>
                <a:off x="9439835"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B9640201-429C-5A8C-6D6A-7008FDFBCCF5}"/>
                  </a:ext>
                </a:extLst>
              </p:cNvPr>
              <p:cNvSpPr/>
              <p:nvPr/>
            </p:nvSpPr>
            <p:spPr>
              <a:xfrm>
                <a:off x="10058399"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FC77A63-957E-62F8-B4DA-15203AF90C33}"/>
                  </a:ext>
                </a:extLst>
              </p:cNvPr>
              <p:cNvSpPr/>
              <p:nvPr/>
            </p:nvSpPr>
            <p:spPr>
              <a:xfrm>
                <a:off x="10676963"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6" name="Straight Arrow Connector 75">
              <a:extLst>
                <a:ext uri="{FF2B5EF4-FFF2-40B4-BE49-F238E27FC236}">
                  <a16:creationId xmlns:a16="http://schemas.microsoft.com/office/drawing/2014/main" id="{912612D3-4962-F130-B387-F238934AC621}"/>
                </a:ext>
              </a:extLst>
            </p:cNvPr>
            <p:cNvCxnSpPr>
              <a:endCxn id="101" idx="4"/>
            </p:cNvCxnSpPr>
            <p:nvPr/>
          </p:nvCxnSpPr>
          <p:spPr>
            <a:xfrm flipV="1">
              <a:off x="8502073"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FC90425-8CE2-DE64-DF34-2CA671E1BD63}"/>
                </a:ext>
              </a:extLst>
            </p:cNvPr>
            <p:cNvCxnSpPr>
              <a:endCxn id="102" idx="4"/>
            </p:cNvCxnSpPr>
            <p:nvPr/>
          </p:nvCxnSpPr>
          <p:spPr>
            <a:xfrm flipV="1">
              <a:off x="8502073"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8CFC015-5C93-2342-2CF0-9562B24EC8C5}"/>
                </a:ext>
              </a:extLst>
            </p:cNvPr>
            <p:cNvCxnSpPr>
              <a:endCxn id="103" idx="4"/>
            </p:cNvCxnSpPr>
            <p:nvPr/>
          </p:nvCxnSpPr>
          <p:spPr>
            <a:xfrm flipV="1">
              <a:off x="8502073" y="1301596"/>
              <a:ext cx="127298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101D949-2348-5A9F-44E7-37115128915F}"/>
                </a:ext>
              </a:extLst>
            </p:cNvPr>
            <p:cNvCxnSpPr>
              <a:endCxn id="104" idx="4"/>
            </p:cNvCxnSpPr>
            <p:nvPr/>
          </p:nvCxnSpPr>
          <p:spPr>
            <a:xfrm flipV="1">
              <a:off x="8502073" y="1301596"/>
              <a:ext cx="189155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2FB252B-5366-9333-F4C0-BC9918766AF3}"/>
                </a:ext>
              </a:extLst>
            </p:cNvPr>
            <p:cNvCxnSpPr>
              <a:endCxn id="105" idx="4"/>
            </p:cNvCxnSpPr>
            <p:nvPr/>
          </p:nvCxnSpPr>
          <p:spPr>
            <a:xfrm flipV="1">
              <a:off x="8502073" y="1301596"/>
              <a:ext cx="2510116"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F6A6FB3-581B-0257-6B9C-ABB123BFC930}"/>
                </a:ext>
              </a:extLst>
            </p:cNvPr>
            <p:cNvCxnSpPr>
              <a:endCxn id="101" idx="4"/>
            </p:cNvCxnSpPr>
            <p:nvPr/>
          </p:nvCxnSpPr>
          <p:spPr>
            <a:xfrm flipH="1" flipV="1">
              <a:off x="8502073"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E32C808-735B-907F-7029-8C5A380C6744}"/>
                </a:ext>
              </a:extLst>
            </p:cNvPr>
            <p:cNvCxnSpPr>
              <a:endCxn id="102" idx="4"/>
            </p:cNvCxnSpPr>
            <p:nvPr/>
          </p:nvCxnSpPr>
          <p:spPr>
            <a:xfrm flipV="1">
              <a:off x="9138567"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7794097-1202-63D0-5B29-4F55959DB702}"/>
                </a:ext>
              </a:extLst>
            </p:cNvPr>
            <p:cNvCxnSpPr>
              <a:endCxn id="103" idx="4"/>
            </p:cNvCxnSpPr>
            <p:nvPr/>
          </p:nvCxnSpPr>
          <p:spPr>
            <a:xfrm flipV="1">
              <a:off x="9138567"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3B6A3D9-23C6-AD31-E864-B59601FED913}"/>
                </a:ext>
              </a:extLst>
            </p:cNvPr>
            <p:cNvCxnSpPr>
              <a:endCxn id="104" idx="4"/>
            </p:cNvCxnSpPr>
            <p:nvPr/>
          </p:nvCxnSpPr>
          <p:spPr>
            <a:xfrm flipV="1">
              <a:off x="9138567" y="1301596"/>
              <a:ext cx="125505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361BD47-4968-3A05-6228-16ACEACBDA52}"/>
                </a:ext>
              </a:extLst>
            </p:cNvPr>
            <p:cNvCxnSpPr>
              <a:endCxn id="105" idx="4"/>
            </p:cNvCxnSpPr>
            <p:nvPr/>
          </p:nvCxnSpPr>
          <p:spPr>
            <a:xfrm flipV="1">
              <a:off x="9138567" y="1301596"/>
              <a:ext cx="187362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44E0DB9-1A8F-C9FA-33BF-31E5C3C72AC8}"/>
                </a:ext>
              </a:extLst>
            </p:cNvPr>
            <p:cNvCxnSpPr>
              <a:endCxn id="101" idx="4"/>
            </p:cNvCxnSpPr>
            <p:nvPr/>
          </p:nvCxnSpPr>
          <p:spPr>
            <a:xfrm flipH="1" flipV="1">
              <a:off x="8502073" y="1301596"/>
              <a:ext cx="127298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F9342C8-652F-2497-4793-36A941D13B78}"/>
                </a:ext>
              </a:extLst>
            </p:cNvPr>
            <p:cNvCxnSpPr>
              <a:endCxn id="102" idx="4"/>
            </p:cNvCxnSpPr>
            <p:nvPr/>
          </p:nvCxnSpPr>
          <p:spPr>
            <a:xfrm flipH="1" flipV="1">
              <a:off x="9138567"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9F05A16-A24B-2223-57EB-5DE2D0ADAE6F}"/>
                </a:ext>
              </a:extLst>
            </p:cNvPr>
            <p:cNvCxnSpPr>
              <a:endCxn id="103" idx="4"/>
            </p:cNvCxnSpPr>
            <p:nvPr/>
          </p:nvCxnSpPr>
          <p:spPr>
            <a:xfrm flipV="1">
              <a:off x="9775061"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82B0EBD-BFB0-4829-8C26-2D65C5852DC5}"/>
                </a:ext>
              </a:extLst>
            </p:cNvPr>
            <p:cNvCxnSpPr>
              <a:endCxn id="104" idx="4"/>
            </p:cNvCxnSpPr>
            <p:nvPr/>
          </p:nvCxnSpPr>
          <p:spPr>
            <a:xfrm flipV="1">
              <a:off x="9775061"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5F09CFB-5FFF-CAFE-A9B6-1F8067986BF0}"/>
                </a:ext>
              </a:extLst>
            </p:cNvPr>
            <p:cNvCxnSpPr>
              <a:endCxn id="105" idx="4"/>
            </p:cNvCxnSpPr>
            <p:nvPr/>
          </p:nvCxnSpPr>
          <p:spPr>
            <a:xfrm flipV="1">
              <a:off x="9775061" y="1301596"/>
              <a:ext cx="123712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0995A93-D99D-ABF3-1111-0555358E28C3}"/>
                </a:ext>
              </a:extLst>
            </p:cNvPr>
            <p:cNvCxnSpPr>
              <a:endCxn id="101" idx="4"/>
            </p:cNvCxnSpPr>
            <p:nvPr/>
          </p:nvCxnSpPr>
          <p:spPr>
            <a:xfrm flipH="1" flipV="1">
              <a:off x="8502073" y="1301596"/>
              <a:ext cx="189155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D5244BA-5F21-FFF7-F8B6-808764278FD0}"/>
                </a:ext>
              </a:extLst>
            </p:cNvPr>
            <p:cNvCxnSpPr>
              <a:endCxn id="102" idx="4"/>
            </p:cNvCxnSpPr>
            <p:nvPr/>
          </p:nvCxnSpPr>
          <p:spPr>
            <a:xfrm flipH="1" flipV="1">
              <a:off x="9138567" y="1301596"/>
              <a:ext cx="125505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FE438A9-B0CF-707F-0A53-F600160691CA}"/>
                </a:ext>
              </a:extLst>
            </p:cNvPr>
            <p:cNvCxnSpPr>
              <a:endCxn id="103" idx="4"/>
            </p:cNvCxnSpPr>
            <p:nvPr/>
          </p:nvCxnSpPr>
          <p:spPr>
            <a:xfrm flipH="1" flipV="1">
              <a:off x="9775061"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BE31F86-54E0-9ABB-A6A4-4AF18F2D9B0A}"/>
                </a:ext>
              </a:extLst>
            </p:cNvPr>
            <p:cNvCxnSpPr>
              <a:endCxn id="104" idx="4"/>
            </p:cNvCxnSpPr>
            <p:nvPr/>
          </p:nvCxnSpPr>
          <p:spPr>
            <a:xfrm flipV="1">
              <a:off x="10393625"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675E197-1416-9277-08D2-A0D3AB62B41B}"/>
                </a:ext>
              </a:extLst>
            </p:cNvPr>
            <p:cNvCxnSpPr>
              <a:endCxn id="105" idx="4"/>
            </p:cNvCxnSpPr>
            <p:nvPr/>
          </p:nvCxnSpPr>
          <p:spPr>
            <a:xfrm flipV="1">
              <a:off x="10393625"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1816C1D-A050-32E5-3CD3-B5457A5D0F5E}"/>
                </a:ext>
              </a:extLst>
            </p:cNvPr>
            <p:cNvCxnSpPr>
              <a:endCxn id="101" idx="4"/>
            </p:cNvCxnSpPr>
            <p:nvPr/>
          </p:nvCxnSpPr>
          <p:spPr>
            <a:xfrm flipH="1" flipV="1">
              <a:off x="8502073" y="1301596"/>
              <a:ext cx="2510116"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753196E-AEE4-9964-C7A5-7A32CAE04232}"/>
                </a:ext>
              </a:extLst>
            </p:cNvPr>
            <p:cNvCxnSpPr>
              <a:endCxn id="102" idx="4"/>
            </p:cNvCxnSpPr>
            <p:nvPr/>
          </p:nvCxnSpPr>
          <p:spPr>
            <a:xfrm flipH="1" flipV="1">
              <a:off x="9138567" y="1301596"/>
              <a:ext cx="187362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73EFF3B-E731-B596-9176-5775D727F29F}"/>
                </a:ext>
              </a:extLst>
            </p:cNvPr>
            <p:cNvCxnSpPr>
              <a:endCxn id="103" idx="4"/>
            </p:cNvCxnSpPr>
            <p:nvPr/>
          </p:nvCxnSpPr>
          <p:spPr>
            <a:xfrm flipH="1" flipV="1">
              <a:off x="9775061" y="1301596"/>
              <a:ext cx="123712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8C80F84-91B0-254D-D07F-C3473486208C}"/>
                </a:ext>
              </a:extLst>
            </p:cNvPr>
            <p:cNvCxnSpPr>
              <a:endCxn id="104" idx="4"/>
            </p:cNvCxnSpPr>
            <p:nvPr/>
          </p:nvCxnSpPr>
          <p:spPr>
            <a:xfrm flipH="1" flipV="1">
              <a:off x="10393625"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34CD437-F886-6755-FF27-61B225ECC68E}"/>
                </a:ext>
              </a:extLst>
            </p:cNvPr>
            <p:cNvCxnSpPr>
              <a:endCxn id="105" idx="4"/>
            </p:cNvCxnSpPr>
            <p:nvPr/>
          </p:nvCxnSpPr>
          <p:spPr>
            <a:xfrm flipV="1">
              <a:off x="11012189"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TextBox 105">
            <a:extLst>
              <a:ext uri="{FF2B5EF4-FFF2-40B4-BE49-F238E27FC236}">
                <a16:creationId xmlns:a16="http://schemas.microsoft.com/office/drawing/2014/main" id="{8F60D54E-CEE7-33C3-38F2-34442400E3A2}"/>
              </a:ext>
            </a:extLst>
          </p:cNvPr>
          <p:cNvSpPr txBox="1"/>
          <p:nvPr/>
        </p:nvSpPr>
        <p:spPr>
          <a:xfrm>
            <a:off x="2570667" y="5632932"/>
            <a:ext cx="1826523" cy="369332"/>
          </a:xfrm>
          <a:prstGeom prst="rect">
            <a:avLst/>
          </a:prstGeom>
          <a:noFill/>
        </p:spPr>
        <p:txBody>
          <a:bodyPr wrap="square" rtlCol="0">
            <a:spAutoFit/>
          </a:bodyPr>
          <a:lstStyle/>
          <a:p>
            <a:pPr algn="ctr"/>
            <a:r>
              <a:rPr lang="en-US" dirty="0">
                <a:latin typeface="Palatino Linotype" panose="02040502050505030304" pitchFamily="18" charset="0"/>
              </a:rPr>
              <a:t>Training layer 1</a:t>
            </a:r>
          </a:p>
        </p:txBody>
      </p:sp>
      <p:sp>
        <p:nvSpPr>
          <p:cNvPr id="107" name="TextBox 106">
            <a:extLst>
              <a:ext uri="{FF2B5EF4-FFF2-40B4-BE49-F238E27FC236}">
                <a16:creationId xmlns:a16="http://schemas.microsoft.com/office/drawing/2014/main" id="{181CBE43-DB40-199E-E5BF-FD1C7686EB87}"/>
              </a:ext>
            </a:extLst>
          </p:cNvPr>
          <p:cNvSpPr txBox="1"/>
          <p:nvPr/>
        </p:nvSpPr>
        <p:spPr>
          <a:xfrm>
            <a:off x="2570668" y="6120676"/>
            <a:ext cx="811448" cy="369332"/>
          </a:xfrm>
          <a:prstGeom prst="rect">
            <a:avLst/>
          </a:prstGeom>
          <a:noFill/>
        </p:spPr>
        <p:txBody>
          <a:bodyPr wrap="square" rtlCol="0">
            <a:spAutoFit/>
          </a:bodyPr>
          <a:lstStyle/>
          <a:p>
            <a:pPr algn="ctr"/>
            <a:r>
              <a:rPr lang="en-US" dirty="0">
                <a:latin typeface="Palatino Linotype" panose="02040502050505030304" pitchFamily="18" charset="0"/>
              </a:rPr>
              <a:t>Input</a:t>
            </a:r>
          </a:p>
        </p:txBody>
      </p:sp>
      <p:sp>
        <p:nvSpPr>
          <p:cNvPr id="108" name="TextBox 107">
            <a:extLst>
              <a:ext uri="{FF2B5EF4-FFF2-40B4-BE49-F238E27FC236}">
                <a16:creationId xmlns:a16="http://schemas.microsoft.com/office/drawing/2014/main" id="{3A22536E-DD1C-FAD4-BB10-F8B0A261D37B}"/>
              </a:ext>
            </a:extLst>
          </p:cNvPr>
          <p:cNvSpPr txBox="1"/>
          <p:nvPr/>
        </p:nvSpPr>
        <p:spPr>
          <a:xfrm>
            <a:off x="2570667" y="4657445"/>
            <a:ext cx="1644928" cy="369332"/>
          </a:xfrm>
          <a:prstGeom prst="rect">
            <a:avLst/>
          </a:prstGeom>
          <a:noFill/>
        </p:spPr>
        <p:txBody>
          <a:bodyPr wrap="square" rtlCol="0">
            <a:spAutoFit/>
          </a:bodyPr>
          <a:lstStyle/>
          <a:p>
            <a:pPr algn="ctr"/>
            <a:r>
              <a:rPr lang="en-US" dirty="0">
                <a:latin typeface="Palatino Linotype" panose="02040502050505030304" pitchFamily="18" charset="0"/>
              </a:rPr>
              <a:t>Freeze layer 2</a:t>
            </a:r>
          </a:p>
        </p:txBody>
      </p:sp>
      <p:sp>
        <p:nvSpPr>
          <p:cNvPr id="109" name="TextBox 108">
            <a:extLst>
              <a:ext uri="{FF2B5EF4-FFF2-40B4-BE49-F238E27FC236}">
                <a16:creationId xmlns:a16="http://schemas.microsoft.com/office/drawing/2014/main" id="{85516C05-3D6C-3C89-3B4A-B1C461B169D3}"/>
              </a:ext>
            </a:extLst>
          </p:cNvPr>
          <p:cNvSpPr txBox="1"/>
          <p:nvPr/>
        </p:nvSpPr>
        <p:spPr>
          <a:xfrm>
            <a:off x="2570667" y="3685813"/>
            <a:ext cx="1644928" cy="369332"/>
          </a:xfrm>
          <a:prstGeom prst="rect">
            <a:avLst/>
          </a:prstGeom>
          <a:noFill/>
        </p:spPr>
        <p:txBody>
          <a:bodyPr wrap="square" rtlCol="0">
            <a:spAutoFit/>
          </a:bodyPr>
          <a:lstStyle/>
          <a:p>
            <a:pPr algn="ctr"/>
            <a:r>
              <a:rPr lang="en-US" dirty="0">
                <a:latin typeface="Palatino Linotype" panose="02040502050505030304" pitchFamily="18" charset="0"/>
              </a:rPr>
              <a:t>Freeze layer 3</a:t>
            </a:r>
          </a:p>
        </p:txBody>
      </p:sp>
      <p:grpSp>
        <p:nvGrpSpPr>
          <p:cNvPr id="110" name="Group 109">
            <a:extLst>
              <a:ext uri="{FF2B5EF4-FFF2-40B4-BE49-F238E27FC236}">
                <a16:creationId xmlns:a16="http://schemas.microsoft.com/office/drawing/2014/main" id="{49BDF09C-C7FE-8253-D1B8-5E51A0D46BBD}"/>
              </a:ext>
            </a:extLst>
          </p:cNvPr>
          <p:cNvGrpSpPr/>
          <p:nvPr/>
        </p:nvGrpSpPr>
        <p:grpSpPr>
          <a:xfrm>
            <a:off x="4640905" y="5137114"/>
            <a:ext cx="2895598" cy="975487"/>
            <a:chOff x="4300599" y="4850028"/>
            <a:chExt cx="2895598" cy="975487"/>
          </a:xfrm>
          <a:solidFill>
            <a:schemeClr val="bg1">
              <a:lumMod val="75000"/>
            </a:schemeClr>
          </a:solidFill>
        </p:grpSpPr>
        <p:grpSp>
          <p:nvGrpSpPr>
            <p:cNvPr id="111" name="Group 110">
              <a:extLst>
                <a:ext uri="{FF2B5EF4-FFF2-40B4-BE49-F238E27FC236}">
                  <a16:creationId xmlns:a16="http://schemas.microsoft.com/office/drawing/2014/main" id="{F43A38C1-9D11-BAE2-8CBF-5CB349A37386}"/>
                </a:ext>
              </a:extLst>
            </p:cNvPr>
            <p:cNvGrpSpPr/>
            <p:nvPr/>
          </p:nvGrpSpPr>
          <p:grpSpPr>
            <a:xfrm>
              <a:off x="4300599" y="4850028"/>
              <a:ext cx="2895598" cy="385482"/>
              <a:chOff x="8166847" y="4491318"/>
              <a:chExt cx="2895598" cy="385482"/>
            </a:xfrm>
            <a:grpFill/>
          </p:grpSpPr>
          <p:sp>
            <p:nvSpPr>
              <p:cNvPr id="137" name="Oval 136">
                <a:extLst>
                  <a:ext uri="{FF2B5EF4-FFF2-40B4-BE49-F238E27FC236}">
                    <a16:creationId xmlns:a16="http://schemas.microsoft.com/office/drawing/2014/main" id="{0E88F45D-4939-7FEA-6B59-6E2616CF1D93}"/>
                  </a:ext>
                </a:extLst>
              </p:cNvPr>
              <p:cNvSpPr/>
              <p:nvPr/>
            </p:nvSpPr>
            <p:spPr>
              <a:xfrm>
                <a:off x="8166847" y="4491318"/>
                <a:ext cx="385482" cy="3854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E5F8188-44F3-5B92-B25D-E52A22667A9B}"/>
                  </a:ext>
                </a:extLst>
              </p:cNvPr>
              <p:cNvSpPr/>
              <p:nvPr/>
            </p:nvSpPr>
            <p:spPr>
              <a:xfrm>
                <a:off x="8803341" y="4491318"/>
                <a:ext cx="385482" cy="3854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CC31A8F-9048-8E2B-C131-65DFF6B03048}"/>
                  </a:ext>
                </a:extLst>
              </p:cNvPr>
              <p:cNvSpPr/>
              <p:nvPr/>
            </p:nvSpPr>
            <p:spPr>
              <a:xfrm>
                <a:off x="9439835" y="4491318"/>
                <a:ext cx="385482" cy="3854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EDE15488-0696-B5F1-B30C-2BB3338EECB5}"/>
                  </a:ext>
                </a:extLst>
              </p:cNvPr>
              <p:cNvSpPr/>
              <p:nvPr/>
            </p:nvSpPr>
            <p:spPr>
              <a:xfrm>
                <a:off x="10058399" y="4491318"/>
                <a:ext cx="385482" cy="3854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7DAE178C-B3D9-1671-2045-BF9DE55CEAAA}"/>
                  </a:ext>
                </a:extLst>
              </p:cNvPr>
              <p:cNvSpPr/>
              <p:nvPr/>
            </p:nvSpPr>
            <p:spPr>
              <a:xfrm>
                <a:off x="10676963" y="4491318"/>
                <a:ext cx="385482" cy="3854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2" name="Straight Arrow Connector 111">
              <a:extLst>
                <a:ext uri="{FF2B5EF4-FFF2-40B4-BE49-F238E27FC236}">
                  <a16:creationId xmlns:a16="http://schemas.microsoft.com/office/drawing/2014/main" id="{0D23EE24-F25F-87E5-F2DA-2EA1E85F3FA3}"/>
                </a:ext>
              </a:extLst>
            </p:cNvPr>
            <p:cNvCxnSpPr>
              <a:endCxn id="137" idx="4"/>
            </p:cNvCxnSpPr>
            <p:nvPr/>
          </p:nvCxnSpPr>
          <p:spPr>
            <a:xfrm flipV="1">
              <a:off x="4493340" y="5235510"/>
              <a:ext cx="0"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E6D36B5-E795-9BD1-CC66-40BE01D0008E}"/>
                </a:ext>
              </a:extLst>
            </p:cNvPr>
            <p:cNvCxnSpPr>
              <a:endCxn id="138" idx="4"/>
            </p:cNvCxnSpPr>
            <p:nvPr/>
          </p:nvCxnSpPr>
          <p:spPr>
            <a:xfrm flipV="1">
              <a:off x="4493340" y="5235510"/>
              <a:ext cx="63649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8326E8B-E923-95DF-CE5D-DD46E07BD211}"/>
                </a:ext>
              </a:extLst>
            </p:cNvPr>
            <p:cNvCxnSpPr>
              <a:endCxn id="139" idx="4"/>
            </p:cNvCxnSpPr>
            <p:nvPr/>
          </p:nvCxnSpPr>
          <p:spPr>
            <a:xfrm flipV="1">
              <a:off x="4493340" y="5235510"/>
              <a:ext cx="127298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B8E6CDA-30CF-33EB-0C81-F10FE42124C9}"/>
                </a:ext>
              </a:extLst>
            </p:cNvPr>
            <p:cNvCxnSpPr>
              <a:endCxn id="140" idx="4"/>
            </p:cNvCxnSpPr>
            <p:nvPr/>
          </p:nvCxnSpPr>
          <p:spPr>
            <a:xfrm flipV="1">
              <a:off x="4493340" y="5235510"/>
              <a:ext cx="1891552"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3816770-80D3-408F-C60F-48CE8B68F8BB}"/>
                </a:ext>
              </a:extLst>
            </p:cNvPr>
            <p:cNvCxnSpPr>
              <a:endCxn id="141" idx="4"/>
            </p:cNvCxnSpPr>
            <p:nvPr/>
          </p:nvCxnSpPr>
          <p:spPr>
            <a:xfrm flipV="1">
              <a:off x="4493340" y="5235510"/>
              <a:ext cx="2510116"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6742A98-2250-9134-5554-BE0BA2BF6B8E}"/>
                </a:ext>
              </a:extLst>
            </p:cNvPr>
            <p:cNvCxnSpPr>
              <a:endCxn id="137" idx="4"/>
            </p:cNvCxnSpPr>
            <p:nvPr/>
          </p:nvCxnSpPr>
          <p:spPr>
            <a:xfrm flipH="1" flipV="1">
              <a:off x="4493340" y="5235510"/>
              <a:ext cx="63649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43A64AA-B0E0-60ED-5CF8-7BDFC9804BA3}"/>
                </a:ext>
              </a:extLst>
            </p:cNvPr>
            <p:cNvCxnSpPr>
              <a:endCxn id="138" idx="4"/>
            </p:cNvCxnSpPr>
            <p:nvPr/>
          </p:nvCxnSpPr>
          <p:spPr>
            <a:xfrm flipV="1">
              <a:off x="5129834" y="5235510"/>
              <a:ext cx="0"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01E9F07A-E78D-0997-4E2B-D0761B9A0EF8}"/>
                </a:ext>
              </a:extLst>
            </p:cNvPr>
            <p:cNvCxnSpPr>
              <a:endCxn id="139" idx="4"/>
            </p:cNvCxnSpPr>
            <p:nvPr/>
          </p:nvCxnSpPr>
          <p:spPr>
            <a:xfrm flipV="1">
              <a:off x="5129834" y="5235510"/>
              <a:ext cx="63649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10F0C44-7025-EAC6-048E-A401696A7F59}"/>
                </a:ext>
              </a:extLst>
            </p:cNvPr>
            <p:cNvCxnSpPr>
              <a:endCxn id="140" idx="4"/>
            </p:cNvCxnSpPr>
            <p:nvPr/>
          </p:nvCxnSpPr>
          <p:spPr>
            <a:xfrm flipV="1">
              <a:off x="5129834" y="5235510"/>
              <a:ext cx="125505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376DADF-E004-909F-F7F9-D8D7E2F8CDEA}"/>
                </a:ext>
              </a:extLst>
            </p:cNvPr>
            <p:cNvCxnSpPr>
              <a:endCxn id="141" idx="4"/>
            </p:cNvCxnSpPr>
            <p:nvPr/>
          </p:nvCxnSpPr>
          <p:spPr>
            <a:xfrm flipV="1">
              <a:off x="5129834" y="5235510"/>
              <a:ext cx="1873622"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171F692B-FD19-5653-B5A0-339229517C8F}"/>
                </a:ext>
              </a:extLst>
            </p:cNvPr>
            <p:cNvCxnSpPr>
              <a:endCxn id="137" idx="4"/>
            </p:cNvCxnSpPr>
            <p:nvPr/>
          </p:nvCxnSpPr>
          <p:spPr>
            <a:xfrm flipH="1" flipV="1">
              <a:off x="4493340" y="5235510"/>
              <a:ext cx="127298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E7FC4F7-7D0C-2B3F-E227-CD27D62FE4CC}"/>
                </a:ext>
              </a:extLst>
            </p:cNvPr>
            <p:cNvCxnSpPr>
              <a:endCxn id="138" idx="4"/>
            </p:cNvCxnSpPr>
            <p:nvPr/>
          </p:nvCxnSpPr>
          <p:spPr>
            <a:xfrm flipH="1" flipV="1">
              <a:off x="5129834" y="5235510"/>
              <a:ext cx="63649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EA64649-3301-67EE-1A47-19B4B93EC434}"/>
                </a:ext>
              </a:extLst>
            </p:cNvPr>
            <p:cNvCxnSpPr>
              <a:endCxn id="139" idx="4"/>
            </p:cNvCxnSpPr>
            <p:nvPr/>
          </p:nvCxnSpPr>
          <p:spPr>
            <a:xfrm flipV="1">
              <a:off x="5766328" y="5235510"/>
              <a:ext cx="0"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231267B-71AA-DD4E-23ED-AD712E0233F6}"/>
                </a:ext>
              </a:extLst>
            </p:cNvPr>
            <p:cNvCxnSpPr>
              <a:endCxn id="140" idx="4"/>
            </p:cNvCxnSpPr>
            <p:nvPr/>
          </p:nvCxnSpPr>
          <p:spPr>
            <a:xfrm flipV="1">
              <a:off x="5766328" y="5235510"/>
              <a:ext cx="61856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3C37B1A3-7437-4014-F033-D3EFF65C1FD6}"/>
                </a:ext>
              </a:extLst>
            </p:cNvPr>
            <p:cNvCxnSpPr>
              <a:endCxn id="141" idx="4"/>
            </p:cNvCxnSpPr>
            <p:nvPr/>
          </p:nvCxnSpPr>
          <p:spPr>
            <a:xfrm flipV="1">
              <a:off x="5766328" y="5235510"/>
              <a:ext cx="123712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B1E2F5A2-BBC4-F87A-9BC5-D99850C158B3}"/>
                </a:ext>
              </a:extLst>
            </p:cNvPr>
            <p:cNvCxnSpPr>
              <a:endCxn id="137" idx="4"/>
            </p:cNvCxnSpPr>
            <p:nvPr/>
          </p:nvCxnSpPr>
          <p:spPr>
            <a:xfrm flipH="1" flipV="1">
              <a:off x="4493340" y="5235510"/>
              <a:ext cx="1891552"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DE4DA30-C764-823D-8B78-569EE5494D0D}"/>
                </a:ext>
              </a:extLst>
            </p:cNvPr>
            <p:cNvCxnSpPr>
              <a:endCxn id="138" idx="4"/>
            </p:cNvCxnSpPr>
            <p:nvPr/>
          </p:nvCxnSpPr>
          <p:spPr>
            <a:xfrm flipH="1" flipV="1">
              <a:off x="5129834" y="5235510"/>
              <a:ext cx="125505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7F243D6-3CCD-DCA5-51F3-3C3F1A65160C}"/>
                </a:ext>
              </a:extLst>
            </p:cNvPr>
            <p:cNvCxnSpPr>
              <a:endCxn id="139" idx="4"/>
            </p:cNvCxnSpPr>
            <p:nvPr/>
          </p:nvCxnSpPr>
          <p:spPr>
            <a:xfrm flipH="1" flipV="1">
              <a:off x="5766328" y="5235510"/>
              <a:ext cx="61856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67079-B786-EACB-CE38-6E517EC0C365}"/>
                </a:ext>
              </a:extLst>
            </p:cNvPr>
            <p:cNvCxnSpPr>
              <a:endCxn id="140" idx="4"/>
            </p:cNvCxnSpPr>
            <p:nvPr/>
          </p:nvCxnSpPr>
          <p:spPr>
            <a:xfrm flipV="1">
              <a:off x="6384892" y="5235510"/>
              <a:ext cx="0"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3D0EF81-E862-D468-B83E-7D4FCA014641}"/>
                </a:ext>
              </a:extLst>
            </p:cNvPr>
            <p:cNvCxnSpPr>
              <a:endCxn id="141" idx="4"/>
            </p:cNvCxnSpPr>
            <p:nvPr/>
          </p:nvCxnSpPr>
          <p:spPr>
            <a:xfrm flipV="1">
              <a:off x="6384892" y="5235510"/>
              <a:ext cx="61856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80F00B4-4AEA-C7AD-026B-B2FD578C72C6}"/>
                </a:ext>
              </a:extLst>
            </p:cNvPr>
            <p:cNvCxnSpPr>
              <a:endCxn id="137" idx="4"/>
            </p:cNvCxnSpPr>
            <p:nvPr/>
          </p:nvCxnSpPr>
          <p:spPr>
            <a:xfrm flipH="1" flipV="1">
              <a:off x="4493340" y="5235510"/>
              <a:ext cx="2510116"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1A99288-B0BD-0B16-F410-ECEB1FED91C6}"/>
                </a:ext>
              </a:extLst>
            </p:cNvPr>
            <p:cNvCxnSpPr>
              <a:endCxn id="138" idx="4"/>
            </p:cNvCxnSpPr>
            <p:nvPr/>
          </p:nvCxnSpPr>
          <p:spPr>
            <a:xfrm flipH="1" flipV="1">
              <a:off x="5129834" y="5235510"/>
              <a:ext cx="1873622"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379E700-E0F4-FC89-9F0F-53C21CC6A832}"/>
                </a:ext>
              </a:extLst>
            </p:cNvPr>
            <p:cNvCxnSpPr>
              <a:endCxn id="139" idx="4"/>
            </p:cNvCxnSpPr>
            <p:nvPr/>
          </p:nvCxnSpPr>
          <p:spPr>
            <a:xfrm flipH="1" flipV="1">
              <a:off x="5766328" y="5235510"/>
              <a:ext cx="123712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293A1EAD-EFD7-B773-7D5C-20850FA6B211}"/>
                </a:ext>
              </a:extLst>
            </p:cNvPr>
            <p:cNvCxnSpPr>
              <a:endCxn id="140" idx="4"/>
            </p:cNvCxnSpPr>
            <p:nvPr/>
          </p:nvCxnSpPr>
          <p:spPr>
            <a:xfrm flipH="1" flipV="1">
              <a:off x="6384892" y="5235510"/>
              <a:ext cx="61856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F6C1E9C4-1A28-C782-8484-E35748698C06}"/>
                </a:ext>
              </a:extLst>
            </p:cNvPr>
            <p:cNvCxnSpPr>
              <a:endCxn id="141" idx="4"/>
            </p:cNvCxnSpPr>
            <p:nvPr/>
          </p:nvCxnSpPr>
          <p:spPr>
            <a:xfrm flipV="1">
              <a:off x="7003456" y="5235510"/>
              <a:ext cx="0"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E1A3E1A-4B37-80D1-775A-9E04DE5A0773}"/>
              </a:ext>
            </a:extLst>
          </p:cNvPr>
          <p:cNvGrpSpPr/>
          <p:nvPr/>
        </p:nvGrpSpPr>
        <p:grpSpPr>
          <a:xfrm>
            <a:off x="4640905" y="4161627"/>
            <a:ext cx="2895598" cy="975487"/>
            <a:chOff x="8309332" y="916114"/>
            <a:chExt cx="2895598" cy="975487"/>
          </a:xfrm>
          <a:solidFill>
            <a:schemeClr val="tx1">
              <a:lumMod val="65000"/>
              <a:lumOff val="35000"/>
            </a:schemeClr>
          </a:solidFill>
        </p:grpSpPr>
        <p:grpSp>
          <p:nvGrpSpPr>
            <p:cNvPr id="143" name="Group 142">
              <a:extLst>
                <a:ext uri="{FF2B5EF4-FFF2-40B4-BE49-F238E27FC236}">
                  <a16:creationId xmlns:a16="http://schemas.microsoft.com/office/drawing/2014/main" id="{45AB9E77-2907-293D-1AFE-0106195AA23F}"/>
                </a:ext>
              </a:extLst>
            </p:cNvPr>
            <p:cNvGrpSpPr/>
            <p:nvPr/>
          </p:nvGrpSpPr>
          <p:grpSpPr>
            <a:xfrm>
              <a:off x="8309332" y="916114"/>
              <a:ext cx="2895598" cy="385482"/>
              <a:chOff x="8166847" y="4491318"/>
              <a:chExt cx="2895598" cy="385482"/>
            </a:xfrm>
            <a:grpFill/>
          </p:grpSpPr>
          <p:sp>
            <p:nvSpPr>
              <p:cNvPr id="169" name="Oval 168">
                <a:extLst>
                  <a:ext uri="{FF2B5EF4-FFF2-40B4-BE49-F238E27FC236}">
                    <a16:creationId xmlns:a16="http://schemas.microsoft.com/office/drawing/2014/main" id="{AC2079D5-7681-7F41-7809-3FBEAD66214D}"/>
                  </a:ext>
                </a:extLst>
              </p:cNvPr>
              <p:cNvSpPr/>
              <p:nvPr/>
            </p:nvSpPr>
            <p:spPr>
              <a:xfrm>
                <a:off x="8166847"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53452616-0A0A-7624-2AEC-FEF90D8F2A30}"/>
                  </a:ext>
                </a:extLst>
              </p:cNvPr>
              <p:cNvSpPr/>
              <p:nvPr/>
            </p:nvSpPr>
            <p:spPr>
              <a:xfrm>
                <a:off x="8803341"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0B41D577-A742-7623-1C82-A1CB76FE9A86}"/>
                  </a:ext>
                </a:extLst>
              </p:cNvPr>
              <p:cNvSpPr/>
              <p:nvPr/>
            </p:nvSpPr>
            <p:spPr>
              <a:xfrm>
                <a:off x="9439835"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078D6CC-7570-54EF-DCC6-0F98D2F6C2FA}"/>
                  </a:ext>
                </a:extLst>
              </p:cNvPr>
              <p:cNvSpPr/>
              <p:nvPr/>
            </p:nvSpPr>
            <p:spPr>
              <a:xfrm>
                <a:off x="10058399"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B2929633-DA8D-9222-EBCE-3E72DD3E90EE}"/>
                  </a:ext>
                </a:extLst>
              </p:cNvPr>
              <p:cNvSpPr/>
              <p:nvPr/>
            </p:nvSpPr>
            <p:spPr>
              <a:xfrm>
                <a:off x="10676963"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4" name="Straight Arrow Connector 143">
              <a:extLst>
                <a:ext uri="{FF2B5EF4-FFF2-40B4-BE49-F238E27FC236}">
                  <a16:creationId xmlns:a16="http://schemas.microsoft.com/office/drawing/2014/main" id="{052C9341-8F40-825B-3B0A-75022F679EAF}"/>
                </a:ext>
              </a:extLst>
            </p:cNvPr>
            <p:cNvCxnSpPr>
              <a:endCxn id="169" idx="4"/>
            </p:cNvCxnSpPr>
            <p:nvPr/>
          </p:nvCxnSpPr>
          <p:spPr>
            <a:xfrm flipV="1">
              <a:off x="8502073" y="1301596"/>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47C3B0AA-8DE9-6695-FE36-F308DBAC1798}"/>
                </a:ext>
              </a:extLst>
            </p:cNvPr>
            <p:cNvCxnSpPr>
              <a:endCxn id="170" idx="4"/>
            </p:cNvCxnSpPr>
            <p:nvPr/>
          </p:nvCxnSpPr>
          <p:spPr>
            <a:xfrm flipV="1">
              <a:off x="8502073" y="1301596"/>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B1AE6895-DB17-0719-BEAB-F22549E8E053}"/>
                </a:ext>
              </a:extLst>
            </p:cNvPr>
            <p:cNvCxnSpPr>
              <a:endCxn id="171" idx="4"/>
            </p:cNvCxnSpPr>
            <p:nvPr/>
          </p:nvCxnSpPr>
          <p:spPr>
            <a:xfrm flipV="1">
              <a:off x="8502073" y="1301596"/>
              <a:ext cx="127298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7B857FC-0406-6EF4-47EE-E9A76E9A259C}"/>
                </a:ext>
              </a:extLst>
            </p:cNvPr>
            <p:cNvCxnSpPr>
              <a:endCxn id="172" idx="4"/>
            </p:cNvCxnSpPr>
            <p:nvPr/>
          </p:nvCxnSpPr>
          <p:spPr>
            <a:xfrm flipV="1">
              <a:off x="8502073" y="1301596"/>
              <a:ext cx="189155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1B2F43A3-D9F3-21B7-2437-7402043914AA}"/>
                </a:ext>
              </a:extLst>
            </p:cNvPr>
            <p:cNvCxnSpPr>
              <a:endCxn id="173" idx="4"/>
            </p:cNvCxnSpPr>
            <p:nvPr/>
          </p:nvCxnSpPr>
          <p:spPr>
            <a:xfrm flipV="1">
              <a:off x="8502073" y="1301596"/>
              <a:ext cx="2510116"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CA79342-7CEF-9EB7-86C7-7A5DBEFFD5D8}"/>
                </a:ext>
              </a:extLst>
            </p:cNvPr>
            <p:cNvCxnSpPr>
              <a:endCxn id="169" idx="4"/>
            </p:cNvCxnSpPr>
            <p:nvPr/>
          </p:nvCxnSpPr>
          <p:spPr>
            <a:xfrm flipH="1" flipV="1">
              <a:off x="8502073" y="1301596"/>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678FD64-6C65-93B9-7679-2F88F0115D26}"/>
                </a:ext>
              </a:extLst>
            </p:cNvPr>
            <p:cNvCxnSpPr>
              <a:endCxn id="170" idx="4"/>
            </p:cNvCxnSpPr>
            <p:nvPr/>
          </p:nvCxnSpPr>
          <p:spPr>
            <a:xfrm flipV="1">
              <a:off x="9138567" y="1301596"/>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C66DE0CE-14AE-169A-171F-57503178691E}"/>
                </a:ext>
              </a:extLst>
            </p:cNvPr>
            <p:cNvCxnSpPr>
              <a:endCxn id="171" idx="4"/>
            </p:cNvCxnSpPr>
            <p:nvPr/>
          </p:nvCxnSpPr>
          <p:spPr>
            <a:xfrm flipV="1">
              <a:off x="9138567" y="1301596"/>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AD1E1BF7-971D-D449-0041-D33003049789}"/>
                </a:ext>
              </a:extLst>
            </p:cNvPr>
            <p:cNvCxnSpPr>
              <a:endCxn id="172" idx="4"/>
            </p:cNvCxnSpPr>
            <p:nvPr/>
          </p:nvCxnSpPr>
          <p:spPr>
            <a:xfrm flipV="1">
              <a:off x="9138567" y="1301596"/>
              <a:ext cx="125505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FB5D6144-F395-1D0A-0121-5D3CD3636CBE}"/>
                </a:ext>
              </a:extLst>
            </p:cNvPr>
            <p:cNvCxnSpPr>
              <a:endCxn id="173" idx="4"/>
            </p:cNvCxnSpPr>
            <p:nvPr/>
          </p:nvCxnSpPr>
          <p:spPr>
            <a:xfrm flipV="1">
              <a:off x="9138567" y="1301596"/>
              <a:ext cx="187362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0D6B76D8-E098-F955-7F68-C869B7AC47C5}"/>
                </a:ext>
              </a:extLst>
            </p:cNvPr>
            <p:cNvCxnSpPr>
              <a:endCxn id="169" idx="4"/>
            </p:cNvCxnSpPr>
            <p:nvPr/>
          </p:nvCxnSpPr>
          <p:spPr>
            <a:xfrm flipH="1" flipV="1">
              <a:off x="8502073" y="1301596"/>
              <a:ext cx="127298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2D1BB34-A170-7062-7055-479162BFC388}"/>
                </a:ext>
              </a:extLst>
            </p:cNvPr>
            <p:cNvCxnSpPr>
              <a:endCxn id="170" idx="4"/>
            </p:cNvCxnSpPr>
            <p:nvPr/>
          </p:nvCxnSpPr>
          <p:spPr>
            <a:xfrm flipH="1" flipV="1">
              <a:off x="9138567" y="1301596"/>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33AC8F23-093B-D785-19C3-371816FDE426}"/>
                </a:ext>
              </a:extLst>
            </p:cNvPr>
            <p:cNvCxnSpPr>
              <a:endCxn id="171" idx="4"/>
            </p:cNvCxnSpPr>
            <p:nvPr/>
          </p:nvCxnSpPr>
          <p:spPr>
            <a:xfrm flipV="1">
              <a:off x="9775061" y="1301596"/>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0C3EFE2-7ADA-5386-2783-638715B0BBD6}"/>
                </a:ext>
              </a:extLst>
            </p:cNvPr>
            <p:cNvCxnSpPr>
              <a:endCxn id="172" idx="4"/>
            </p:cNvCxnSpPr>
            <p:nvPr/>
          </p:nvCxnSpPr>
          <p:spPr>
            <a:xfrm flipV="1">
              <a:off x="9775061" y="1301596"/>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DF03F1C0-DDBB-36E9-0B66-18934A4BF856}"/>
                </a:ext>
              </a:extLst>
            </p:cNvPr>
            <p:cNvCxnSpPr>
              <a:endCxn id="173" idx="4"/>
            </p:cNvCxnSpPr>
            <p:nvPr/>
          </p:nvCxnSpPr>
          <p:spPr>
            <a:xfrm flipV="1">
              <a:off x="9775061" y="1301596"/>
              <a:ext cx="123712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C6E863A-5A2B-E5BA-E3A5-452B7C5D7BF5}"/>
                </a:ext>
              </a:extLst>
            </p:cNvPr>
            <p:cNvCxnSpPr>
              <a:endCxn id="169" idx="4"/>
            </p:cNvCxnSpPr>
            <p:nvPr/>
          </p:nvCxnSpPr>
          <p:spPr>
            <a:xfrm flipH="1" flipV="1">
              <a:off x="8502073" y="1301596"/>
              <a:ext cx="189155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D527F981-120A-EF0C-0133-8D6A6768AED1}"/>
                </a:ext>
              </a:extLst>
            </p:cNvPr>
            <p:cNvCxnSpPr>
              <a:endCxn id="170" idx="4"/>
            </p:cNvCxnSpPr>
            <p:nvPr/>
          </p:nvCxnSpPr>
          <p:spPr>
            <a:xfrm flipH="1" flipV="1">
              <a:off x="9138567" y="1301596"/>
              <a:ext cx="125505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7ED8232-6874-6919-1C50-5F2E87412287}"/>
                </a:ext>
              </a:extLst>
            </p:cNvPr>
            <p:cNvCxnSpPr>
              <a:endCxn id="171" idx="4"/>
            </p:cNvCxnSpPr>
            <p:nvPr/>
          </p:nvCxnSpPr>
          <p:spPr>
            <a:xfrm flipH="1" flipV="1">
              <a:off x="9775061" y="1301596"/>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B2E4360D-8AE5-DF0B-F014-E712C979BA28}"/>
                </a:ext>
              </a:extLst>
            </p:cNvPr>
            <p:cNvCxnSpPr>
              <a:endCxn id="172" idx="4"/>
            </p:cNvCxnSpPr>
            <p:nvPr/>
          </p:nvCxnSpPr>
          <p:spPr>
            <a:xfrm flipV="1">
              <a:off x="10393625" y="1301596"/>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4A6824B-B2C3-1A55-BF2C-EFBFC9220713}"/>
                </a:ext>
              </a:extLst>
            </p:cNvPr>
            <p:cNvCxnSpPr>
              <a:endCxn id="173" idx="4"/>
            </p:cNvCxnSpPr>
            <p:nvPr/>
          </p:nvCxnSpPr>
          <p:spPr>
            <a:xfrm flipV="1">
              <a:off x="10393625" y="1301596"/>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A05391C-E264-2DE4-5270-6BB59E188F56}"/>
                </a:ext>
              </a:extLst>
            </p:cNvPr>
            <p:cNvCxnSpPr>
              <a:endCxn id="169" idx="4"/>
            </p:cNvCxnSpPr>
            <p:nvPr/>
          </p:nvCxnSpPr>
          <p:spPr>
            <a:xfrm flipH="1" flipV="1">
              <a:off x="8502073" y="1301596"/>
              <a:ext cx="2510116"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0AE3873-093F-CDFB-8DE6-A08BB7044DC5}"/>
                </a:ext>
              </a:extLst>
            </p:cNvPr>
            <p:cNvCxnSpPr>
              <a:endCxn id="170" idx="4"/>
            </p:cNvCxnSpPr>
            <p:nvPr/>
          </p:nvCxnSpPr>
          <p:spPr>
            <a:xfrm flipH="1" flipV="1">
              <a:off x="9138567" y="1301596"/>
              <a:ext cx="187362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398E2D4-17C4-84C8-55CC-C803A0769CBA}"/>
                </a:ext>
              </a:extLst>
            </p:cNvPr>
            <p:cNvCxnSpPr>
              <a:endCxn id="171" idx="4"/>
            </p:cNvCxnSpPr>
            <p:nvPr/>
          </p:nvCxnSpPr>
          <p:spPr>
            <a:xfrm flipH="1" flipV="1">
              <a:off x="9775061" y="1301596"/>
              <a:ext cx="123712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F49A526-3F23-20A5-98D9-B60A8CB57026}"/>
                </a:ext>
              </a:extLst>
            </p:cNvPr>
            <p:cNvCxnSpPr>
              <a:endCxn id="172" idx="4"/>
            </p:cNvCxnSpPr>
            <p:nvPr/>
          </p:nvCxnSpPr>
          <p:spPr>
            <a:xfrm flipH="1" flipV="1">
              <a:off x="10393625" y="1301596"/>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43A559DC-E078-F21D-AF4D-FC1379134248}"/>
                </a:ext>
              </a:extLst>
            </p:cNvPr>
            <p:cNvCxnSpPr>
              <a:endCxn id="173" idx="4"/>
            </p:cNvCxnSpPr>
            <p:nvPr/>
          </p:nvCxnSpPr>
          <p:spPr>
            <a:xfrm flipV="1">
              <a:off x="11012189" y="1301596"/>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667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FA79-60A1-9F49-6BF8-A6CAA0B05717}"/>
              </a:ext>
            </a:extLst>
          </p:cNvPr>
          <p:cNvSpPr>
            <a:spLocks noGrp="1"/>
          </p:cNvSpPr>
          <p:nvPr>
            <p:ph type="title"/>
          </p:nvPr>
        </p:nvSpPr>
        <p:spPr/>
        <p:txBody>
          <a:bodyPr/>
          <a:lstStyle/>
          <a:p>
            <a:r>
              <a:rPr lang="en-NL" dirty="0"/>
              <a:t>Deep learning arrives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D69734-7657-7EC3-9A27-8CE33B3D0862}"/>
                  </a:ext>
                </a:extLst>
              </p:cNvPr>
              <p:cNvSpPr>
                <a:spLocks noGrp="1"/>
              </p:cNvSpPr>
              <p:nvPr>
                <p:ph idx="1"/>
              </p:nvPr>
            </p:nvSpPr>
            <p:spPr/>
            <p:txBody>
              <a:bodyPr/>
              <a:lstStyle/>
              <a:p>
                <a:r>
                  <a:rPr lang="en-US" dirty="0"/>
                  <a:t>Easier to train one layer at a time </a:t>
                </a:r>
                <a14:m>
                  <m:oMath xmlns:m="http://schemas.openxmlformats.org/officeDocument/2006/math">
                    <m:r>
                      <a:rPr lang="en-US" b="0" i="1" smtClean="0">
                        <a:latin typeface="Cambria Math" panose="02040503050406030204" pitchFamily="18" charset="0"/>
                      </a:rPr>
                      <m:t>→</m:t>
                    </m:r>
                  </m:oMath>
                </a14:m>
                <a:r>
                  <a:rPr lang="en-US" dirty="0"/>
                  <a:t> Layer-by-layer training.</a:t>
                </a:r>
              </a:p>
              <a:p>
                <a:r>
                  <a:rPr lang="en-US" dirty="0"/>
                  <a:t>Training multi-layered neural networks became easier.</a:t>
                </a:r>
              </a:p>
              <a:p>
                <a:r>
                  <a:rPr lang="en-US" dirty="0"/>
                  <a:t>Benefits of multi-layer networks, but single-layer ease of training.</a:t>
                </a:r>
              </a:p>
              <a:p>
                <a:endParaRPr lang="en-NL" dirty="0"/>
              </a:p>
            </p:txBody>
          </p:sp>
        </mc:Choice>
        <mc:Fallback xmlns="">
          <p:sp>
            <p:nvSpPr>
              <p:cNvPr id="3" name="Content Placeholder 2">
                <a:extLst>
                  <a:ext uri="{FF2B5EF4-FFF2-40B4-BE49-F238E27FC236}">
                    <a16:creationId xmlns:a16="http://schemas.microsoft.com/office/drawing/2014/main" id="{7AD69734-7657-7EC3-9A27-8CE33B3D0862}"/>
                  </a:ext>
                </a:extLst>
              </p:cNvPr>
              <p:cNvSpPr>
                <a:spLocks noGrp="1" noRot="1" noChangeAspect="1" noMove="1" noResize="1" noEditPoints="1" noAdjustHandles="1" noChangeArrowheads="1" noChangeShapeType="1" noTextEdit="1"/>
              </p:cNvSpPr>
              <p:nvPr>
                <p:ph idx="1"/>
              </p:nvPr>
            </p:nvSpPr>
            <p:spPr>
              <a:blipFill>
                <a:blip r:embed="rId2"/>
                <a:stretch>
                  <a:fillRect l="-965" t="-1804"/>
                </a:stretch>
              </a:blipFill>
            </p:spPr>
            <p:txBody>
              <a:bodyPr/>
              <a:lstStyle/>
              <a:p>
                <a:r>
                  <a:rPr lang="en-NL">
                    <a:noFill/>
                  </a:rPr>
                  <a:t> </a:t>
                </a:r>
              </a:p>
            </p:txBody>
          </p:sp>
        </mc:Fallback>
      </mc:AlternateContent>
      <p:grpSp>
        <p:nvGrpSpPr>
          <p:cNvPr id="4" name="Group 3">
            <a:extLst>
              <a:ext uri="{FF2B5EF4-FFF2-40B4-BE49-F238E27FC236}">
                <a16:creationId xmlns:a16="http://schemas.microsoft.com/office/drawing/2014/main" id="{6C1577AB-73CA-8215-ACA4-94ABE5AA7F8F}"/>
              </a:ext>
            </a:extLst>
          </p:cNvPr>
          <p:cNvGrpSpPr/>
          <p:nvPr/>
        </p:nvGrpSpPr>
        <p:grpSpPr>
          <a:xfrm>
            <a:off x="4648201" y="6112601"/>
            <a:ext cx="2895598" cy="385482"/>
            <a:chOff x="8166847" y="4491318"/>
            <a:chExt cx="2895598" cy="385482"/>
          </a:xfrm>
          <a:solidFill>
            <a:schemeClr val="bg1">
              <a:lumMod val="75000"/>
            </a:schemeClr>
          </a:solidFill>
        </p:grpSpPr>
        <p:sp>
          <p:nvSpPr>
            <p:cNvPr id="5" name="Oval 4">
              <a:extLst>
                <a:ext uri="{FF2B5EF4-FFF2-40B4-BE49-F238E27FC236}">
                  <a16:creationId xmlns:a16="http://schemas.microsoft.com/office/drawing/2014/main" id="{61B4FA3D-A887-1E5F-CC95-C4FD179C4B45}"/>
                </a:ext>
              </a:extLst>
            </p:cNvPr>
            <p:cNvSpPr/>
            <p:nvPr/>
          </p:nvSpPr>
          <p:spPr>
            <a:xfrm>
              <a:off x="8166847"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A8D64DE-FA8B-6966-FF57-9824EC28A53A}"/>
                </a:ext>
              </a:extLst>
            </p:cNvPr>
            <p:cNvSpPr/>
            <p:nvPr/>
          </p:nvSpPr>
          <p:spPr>
            <a:xfrm>
              <a:off x="8803341"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A507B20-585B-8E4C-9A25-7DFDC278A041}"/>
                </a:ext>
              </a:extLst>
            </p:cNvPr>
            <p:cNvSpPr/>
            <p:nvPr/>
          </p:nvSpPr>
          <p:spPr>
            <a:xfrm>
              <a:off x="9439835"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BB37938-ADA0-AFD1-8522-BA7F64A88E37}"/>
                </a:ext>
              </a:extLst>
            </p:cNvPr>
            <p:cNvSpPr/>
            <p:nvPr/>
          </p:nvSpPr>
          <p:spPr>
            <a:xfrm>
              <a:off x="10058399"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C0B878-095A-21C3-B035-C769C097DDA2}"/>
                </a:ext>
              </a:extLst>
            </p:cNvPr>
            <p:cNvSpPr/>
            <p:nvPr/>
          </p:nvSpPr>
          <p:spPr>
            <a:xfrm>
              <a:off x="10676963"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EBFCC0B6-5296-A30E-8B4A-D211863265C6}"/>
              </a:ext>
            </a:extLst>
          </p:cNvPr>
          <p:cNvGrpSpPr/>
          <p:nvPr/>
        </p:nvGrpSpPr>
        <p:grpSpPr>
          <a:xfrm>
            <a:off x="4648201" y="4161627"/>
            <a:ext cx="2895598" cy="975487"/>
            <a:chOff x="8309332" y="916114"/>
            <a:chExt cx="2895598" cy="975487"/>
          </a:xfrm>
        </p:grpSpPr>
        <p:grpSp>
          <p:nvGrpSpPr>
            <p:cNvPr id="43" name="Group 42">
              <a:extLst>
                <a:ext uri="{FF2B5EF4-FFF2-40B4-BE49-F238E27FC236}">
                  <a16:creationId xmlns:a16="http://schemas.microsoft.com/office/drawing/2014/main" id="{4CA9DD9E-2F9E-B3AE-2156-FC2F504102E1}"/>
                </a:ext>
              </a:extLst>
            </p:cNvPr>
            <p:cNvGrpSpPr/>
            <p:nvPr/>
          </p:nvGrpSpPr>
          <p:grpSpPr>
            <a:xfrm>
              <a:off x="8309332" y="916114"/>
              <a:ext cx="2895598" cy="385482"/>
              <a:chOff x="8166847" y="4491318"/>
              <a:chExt cx="2895598" cy="385482"/>
            </a:xfrm>
            <a:solidFill>
              <a:schemeClr val="bg1">
                <a:lumMod val="75000"/>
              </a:schemeClr>
            </a:solidFill>
          </p:grpSpPr>
          <p:sp>
            <p:nvSpPr>
              <p:cNvPr id="69" name="Oval 68">
                <a:extLst>
                  <a:ext uri="{FF2B5EF4-FFF2-40B4-BE49-F238E27FC236}">
                    <a16:creationId xmlns:a16="http://schemas.microsoft.com/office/drawing/2014/main" id="{A07F3A08-F38E-49D6-848C-FFFE19EBBA80}"/>
                  </a:ext>
                </a:extLst>
              </p:cNvPr>
              <p:cNvSpPr/>
              <p:nvPr/>
            </p:nvSpPr>
            <p:spPr>
              <a:xfrm>
                <a:off x="8166847"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110B793-CEB6-DA13-D732-08C48C5F18DC}"/>
                  </a:ext>
                </a:extLst>
              </p:cNvPr>
              <p:cNvSpPr/>
              <p:nvPr/>
            </p:nvSpPr>
            <p:spPr>
              <a:xfrm>
                <a:off x="8803341"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65B7E1B-9D34-98CB-3858-584D31873A8C}"/>
                  </a:ext>
                </a:extLst>
              </p:cNvPr>
              <p:cNvSpPr/>
              <p:nvPr/>
            </p:nvSpPr>
            <p:spPr>
              <a:xfrm>
                <a:off x="9439835"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D30DEC-872A-9DC0-AA3C-D8D2FE59FBE9}"/>
                  </a:ext>
                </a:extLst>
              </p:cNvPr>
              <p:cNvSpPr/>
              <p:nvPr/>
            </p:nvSpPr>
            <p:spPr>
              <a:xfrm>
                <a:off x="10058399"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73F5DB2-FB20-8E3E-CA17-7EE35BBD3F65}"/>
                  </a:ext>
                </a:extLst>
              </p:cNvPr>
              <p:cNvSpPr/>
              <p:nvPr/>
            </p:nvSpPr>
            <p:spPr>
              <a:xfrm>
                <a:off x="10676963" y="4491318"/>
                <a:ext cx="385482" cy="3854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a:extLst>
                <a:ext uri="{FF2B5EF4-FFF2-40B4-BE49-F238E27FC236}">
                  <a16:creationId xmlns:a16="http://schemas.microsoft.com/office/drawing/2014/main" id="{D58D7585-62E9-AE0C-18A0-0685619B8C07}"/>
                </a:ext>
              </a:extLst>
            </p:cNvPr>
            <p:cNvCxnSpPr>
              <a:endCxn id="69" idx="4"/>
            </p:cNvCxnSpPr>
            <p:nvPr/>
          </p:nvCxnSpPr>
          <p:spPr>
            <a:xfrm flipV="1">
              <a:off x="8502073"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0C187E1-1653-5B46-94FD-EAE38B856941}"/>
                </a:ext>
              </a:extLst>
            </p:cNvPr>
            <p:cNvCxnSpPr>
              <a:endCxn id="70" idx="4"/>
            </p:cNvCxnSpPr>
            <p:nvPr/>
          </p:nvCxnSpPr>
          <p:spPr>
            <a:xfrm flipV="1">
              <a:off x="8502073"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DF42C99-6843-05D1-EDE0-40A8575D577E}"/>
                </a:ext>
              </a:extLst>
            </p:cNvPr>
            <p:cNvCxnSpPr>
              <a:endCxn id="71" idx="4"/>
            </p:cNvCxnSpPr>
            <p:nvPr/>
          </p:nvCxnSpPr>
          <p:spPr>
            <a:xfrm flipV="1">
              <a:off x="8502073" y="1301596"/>
              <a:ext cx="127298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0F12CA4-D1C1-6569-3AAA-D9D721B883EB}"/>
                </a:ext>
              </a:extLst>
            </p:cNvPr>
            <p:cNvCxnSpPr>
              <a:endCxn id="72" idx="4"/>
            </p:cNvCxnSpPr>
            <p:nvPr/>
          </p:nvCxnSpPr>
          <p:spPr>
            <a:xfrm flipV="1">
              <a:off x="8502073" y="1301596"/>
              <a:ext cx="189155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2E19E99-D292-4BDD-63DC-DBEC63CFD6C1}"/>
                </a:ext>
              </a:extLst>
            </p:cNvPr>
            <p:cNvCxnSpPr>
              <a:endCxn id="73" idx="4"/>
            </p:cNvCxnSpPr>
            <p:nvPr/>
          </p:nvCxnSpPr>
          <p:spPr>
            <a:xfrm flipV="1">
              <a:off x="8502073" y="1301596"/>
              <a:ext cx="2510116"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B9DA83E-D3CF-3A3B-72DC-E757A4983E71}"/>
                </a:ext>
              </a:extLst>
            </p:cNvPr>
            <p:cNvCxnSpPr>
              <a:endCxn id="69" idx="4"/>
            </p:cNvCxnSpPr>
            <p:nvPr/>
          </p:nvCxnSpPr>
          <p:spPr>
            <a:xfrm flipH="1" flipV="1">
              <a:off x="8502073"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99B1656-D7C7-59EA-7C49-DC96C1490388}"/>
                </a:ext>
              </a:extLst>
            </p:cNvPr>
            <p:cNvCxnSpPr>
              <a:endCxn id="70" idx="4"/>
            </p:cNvCxnSpPr>
            <p:nvPr/>
          </p:nvCxnSpPr>
          <p:spPr>
            <a:xfrm flipV="1">
              <a:off x="9138567"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A42753A-DB5F-7E5C-091E-93AFEF39D619}"/>
                </a:ext>
              </a:extLst>
            </p:cNvPr>
            <p:cNvCxnSpPr>
              <a:endCxn id="71" idx="4"/>
            </p:cNvCxnSpPr>
            <p:nvPr/>
          </p:nvCxnSpPr>
          <p:spPr>
            <a:xfrm flipV="1">
              <a:off x="9138567"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695219F-2AC5-497D-C78A-64367458AE6B}"/>
                </a:ext>
              </a:extLst>
            </p:cNvPr>
            <p:cNvCxnSpPr>
              <a:endCxn id="72" idx="4"/>
            </p:cNvCxnSpPr>
            <p:nvPr/>
          </p:nvCxnSpPr>
          <p:spPr>
            <a:xfrm flipV="1">
              <a:off x="9138567" y="1301596"/>
              <a:ext cx="125505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8E6B108-2C5B-6137-E2EB-F0EA8E8B35E7}"/>
                </a:ext>
              </a:extLst>
            </p:cNvPr>
            <p:cNvCxnSpPr>
              <a:endCxn id="73" idx="4"/>
            </p:cNvCxnSpPr>
            <p:nvPr/>
          </p:nvCxnSpPr>
          <p:spPr>
            <a:xfrm flipV="1">
              <a:off x="9138567" y="1301596"/>
              <a:ext cx="187362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47334C9-7973-5403-AEDE-4FA3820CE71E}"/>
                </a:ext>
              </a:extLst>
            </p:cNvPr>
            <p:cNvCxnSpPr>
              <a:endCxn id="69" idx="4"/>
            </p:cNvCxnSpPr>
            <p:nvPr/>
          </p:nvCxnSpPr>
          <p:spPr>
            <a:xfrm flipH="1" flipV="1">
              <a:off x="8502073" y="1301596"/>
              <a:ext cx="127298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1E42F42-2E39-0B3D-FA61-C8B46BFD0EC2}"/>
                </a:ext>
              </a:extLst>
            </p:cNvPr>
            <p:cNvCxnSpPr>
              <a:endCxn id="70" idx="4"/>
            </p:cNvCxnSpPr>
            <p:nvPr/>
          </p:nvCxnSpPr>
          <p:spPr>
            <a:xfrm flipH="1" flipV="1">
              <a:off x="9138567" y="1301596"/>
              <a:ext cx="63649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A7C6D9F-6888-B54E-47F3-799CBC88E470}"/>
                </a:ext>
              </a:extLst>
            </p:cNvPr>
            <p:cNvCxnSpPr>
              <a:endCxn id="71" idx="4"/>
            </p:cNvCxnSpPr>
            <p:nvPr/>
          </p:nvCxnSpPr>
          <p:spPr>
            <a:xfrm flipV="1">
              <a:off x="9775061"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155B155-F3E3-F794-E1AF-43D764FA14BC}"/>
                </a:ext>
              </a:extLst>
            </p:cNvPr>
            <p:cNvCxnSpPr>
              <a:endCxn id="72" idx="4"/>
            </p:cNvCxnSpPr>
            <p:nvPr/>
          </p:nvCxnSpPr>
          <p:spPr>
            <a:xfrm flipV="1">
              <a:off x="9775061"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08A5564-83E2-FCBA-4C31-D047190E0442}"/>
                </a:ext>
              </a:extLst>
            </p:cNvPr>
            <p:cNvCxnSpPr>
              <a:endCxn id="73" idx="4"/>
            </p:cNvCxnSpPr>
            <p:nvPr/>
          </p:nvCxnSpPr>
          <p:spPr>
            <a:xfrm flipV="1">
              <a:off x="9775061" y="1301596"/>
              <a:ext cx="123712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952F95D-0D8D-96B9-6721-8755BB95F8D4}"/>
                </a:ext>
              </a:extLst>
            </p:cNvPr>
            <p:cNvCxnSpPr>
              <a:endCxn id="69" idx="4"/>
            </p:cNvCxnSpPr>
            <p:nvPr/>
          </p:nvCxnSpPr>
          <p:spPr>
            <a:xfrm flipH="1" flipV="1">
              <a:off x="8502073" y="1301596"/>
              <a:ext cx="189155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2ECAC3B-79BC-72A4-047F-0501A9409F2B}"/>
                </a:ext>
              </a:extLst>
            </p:cNvPr>
            <p:cNvCxnSpPr>
              <a:endCxn id="70" idx="4"/>
            </p:cNvCxnSpPr>
            <p:nvPr/>
          </p:nvCxnSpPr>
          <p:spPr>
            <a:xfrm flipH="1" flipV="1">
              <a:off x="9138567" y="1301596"/>
              <a:ext cx="125505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F79CCE8-2A03-0511-CFCA-E41D24642BE9}"/>
                </a:ext>
              </a:extLst>
            </p:cNvPr>
            <p:cNvCxnSpPr>
              <a:endCxn id="71" idx="4"/>
            </p:cNvCxnSpPr>
            <p:nvPr/>
          </p:nvCxnSpPr>
          <p:spPr>
            <a:xfrm flipH="1" flipV="1">
              <a:off x="9775061"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00A1B9D-97C2-66FF-56BD-EA44E1434C00}"/>
                </a:ext>
              </a:extLst>
            </p:cNvPr>
            <p:cNvCxnSpPr>
              <a:endCxn id="72" idx="4"/>
            </p:cNvCxnSpPr>
            <p:nvPr/>
          </p:nvCxnSpPr>
          <p:spPr>
            <a:xfrm flipV="1">
              <a:off x="10393625"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8047FAF-5174-46D9-8198-B9DADC1C5324}"/>
                </a:ext>
              </a:extLst>
            </p:cNvPr>
            <p:cNvCxnSpPr>
              <a:endCxn id="73" idx="4"/>
            </p:cNvCxnSpPr>
            <p:nvPr/>
          </p:nvCxnSpPr>
          <p:spPr>
            <a:xfrm flipV="1">
              <a:off x="10393625"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A389D02-530C-1F24-32BE-75D72951EA38}"/>
                </a:ext>
              </a:extLst>
            </p:cNvPr>
            <p:cNvCxnSpPr>
              <a:endCxn id="69" idx="4"/>
            </p:cNvCxnSpPr>
            <p:nvPr/>
          </p:nvCxnSpPr>
          <p:spPr>
            <a:xfrm flipH="1" flipV="1">
              <a:off x="8502073" y="1301596"/>
              <a:ext cx="2510116"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86227FF-3D4D-594A-E6A9-3C861638F67E}"/>
                </a:ext>
              </a:extLst>
            </p:cNvPr>
            <p:cNvCxnSpPr>
              <a:endCxn id="70" idx="4"/>
            </p:cNvCxnSpPr>
            <p:nvPr/>
          </p:nvCxnSpPr>
          <p:spPr>
            <a:xfrm flipH="1" flipV="1">
              <a:off x="9138567" y="1301596"/>
              <a:ext cx="1873622"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A62235-B666-AE86-8155-C5AB43B20261}"/>
                </a:ext>
              </a:extLst>
            </p:cNvPr>
            <p:cNvCxnSpPr>
              <a:endCxn id="71" idx="4"/>
            </p:cNvCxnSpPr>
            <p:nvPr/>
          </p:nvCxnSpPr>
          <p:spPr>
            <a:xfrm flipH="1" flipV="1">
              <a:off x="9775061" y="1301596"/>
              <a:ext cx="1237128"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562F363-7D6E-E342-E7FE-5520B5C97897}"/>
                </a:ext>
              </a:extLst>
            </p:cNvPr>
            <p:cNvCxnSpPr>
              <a:endCxn id="72" idx="4"/>
            </p:cNvCxnSpPr>
            <p:nvPr/>
          </p:nvCxnSpPr>
          <p:spPr>
            <a:xfrm flipH="1" flipV="1">
              <a:off x="10393625" y="1301596"/>
              <a:ext cx="618564"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21A8C43-DD7B-B271-0042-277171F376AB}"/>
                </a:ext>
              </a:extLst>
            </p:cNvPr>
            <p:cNvCxnSpPr>
              <a:endCxn id="73" idx="4"/>
            </p:cNvCxnSpPr>
            <p:nvPr/>
          </p:nvCxnSpPr>
          <p:spPr>
            <a:xfrm flipV="1">
              <a:off x="11012189" y="1301596"/>
              <a:ext cx="0" cy="59000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TextBox 105">
            <a:extLst>
              <a:ext uri="{FF2B5EF4-FFF2-40B4-BE49-F238E27FC236}">
                <a16:creationId xmlns:a16="http://schemas.microsoft.com/office/drawing/2014/main" id="{8F60D54E-CEE7-33C3-38F2-34442400E3A2}"/>
              </a:ext>
            </a:extLst>
          </p:cNvPr>
          <p:cNvSpPr txBox="1"/>
          <p:nvPr/>
        </p:nvSpPr>
        <p:spPr>
          <a:xfrm>
            <a:off x="2570667" y="5632932"/>
            <a:ext cx="1826523" cy="369332"/>
          </a:xfrm>
          <a:prstGeom prst="rect">
            <a:avLst/>
          </a:prstGeom>
          <a:noFill/>
        </p:spPr>
        <p:txBody>
          <a:bodyPr wrap="square" rtlCol="0">
            <a:spAutoFit/>
          </a:bodyPr>
          <a:lstStyle/>
          <a:p>
            <a:pPr algn="ctr"/>
            <a:r>
              <a:rPr lang="en-US" dirty="0">
                <a:latin typeface="Palatino Linotype" panose="02040502050505030304" pitchFamily="18" charset="0"/>
              </a:rPr>
              <a:t>Training layer 1</a:t>
            </a:r>
          </a:p>
        </p:txBody>
      </p:sp>
      <p:sp>
        <p:nvSpPr>
          <p:cNvPr id="107" name="TextBox 106">
            <a:extLst>
              <a:ext uri="{FF2B5EF4-FFF2-40B4-BE49-F238E27FC236}">
                <a16:creationId xmlns:a16="http://schemas.microsoft.com/office/drawing/2014/main" id="{181CBE43-DB40-199E-E5BF-FD1C7686EB87}"/>
              </a:ext>
            </a:extLst>
          </p:cNvPr>
          <p:cNvSpPr txBox="1"/>
          <p:nvPr/>
        </p:nvSpPr>
        <p:spPr>
          <a:xfrm>
            <a:off x="2570668" y="6120676"/>
            <a:ext cx="811448" cy="369332"/>
          </a:xfrm>
          <a:prstGeom prst="rect">
            <a:avLst/>
          </a:prstGeom>
          <a:noFill/>
        </p:spPr>
        <p:txBody>
          <a:bodyPr wrap="square" rtlCol="0">
            <a:spAutoFit/>
          </a:bodyPr>
          <a:lstStyle/>
          <a:p>
            <a:pPr algn="ctr"/>
            <a:r>
              <a:rPr lang="en-US" dirty="0">
                <a:latin typeface="Palatino Linotype" panose="02040502050505030304" pitchFamily="18" charset="0"/>
              </a:rPr>
              <a:t>Input</a:t>
            </a:r>
          </a:p>
        </p:txBody>
      </p:sp>
      <p:sp>
        <p:nvSpPr>
          <p:cNvPr id="108" name="TextBox 107">
            <a:extLst>
              <a:ext uri="{FF2B5EF4-FFF2-40B4-BE49-F238E27FC236}">
                <a16:creationId xmlns:a16="http://schemas.microsoft.com/office/drawing/2014/main" id="{3A22536E-DD1C-FAD4-BB10-F8B0A261D37B}"/>
              </a:ext>
            </a:extLst>
          </p:cNvPr>
          <p:cNvSpPr txBox="1"/>
          <p:nvPr/>
        </p:nvSpPr>
        <p:spPr>
          <a:xfrm>
            <a:off x="2570667" y="4657445"/>
            <a:ext cx="1644928" cy="369332"/>
          </a:xfrm>
          <a:prstGeom prst="rect">
            <a:avLst/>
          </a:prstGeom>
          <a:noFill/>
        </p:spPr>
        <p:txBody>
          <a:bodyPr wrap="square" rtlCol="0">
            <a:spAutoFit/>
          </a:bodyPr>
          <a:lstStyle/>
          <a:p>
            <a:pPr algn="ctr"/>
            <a:r>
              <a:rPr lang="en-US" dirty="0">
                <a:latin typeface="Palatino Linotype" panose="02040502050505030304" pitchFamily="18" charset="0"/>
              </a:rPr>
              <a:t>Freeze layer 2</a:t>
            </a:r>
          </a:p>
        </p:txBody>
      </p:sp>
      <p:sp>
        <p:nvSpPr>
          <p:cNvPr id="109" name="TextBox 108">
            <a:extLst>
              <a:ext uri="{FF2B5EF4-FFF2-40B4-BE49-F238E27FC236}">
                <a16:creationId xmlns:a16="http://schemas.microsoft.com/office/drawing/2014/main" id="{85516C05-3D6C-3C89-3B4A-B1C461B169D3}"/>
              </a:ext>
            </a:extLst>
          </p:cNvPr>
          <p:cNvSpPr txBox="1"/>
          <p:nvPr/>
        </p:nvSpPr>
        <p:spPr>
          <a:xfrm>
            <a:off x="2570667" y="3685813"/>
            <a:ext cx="1644928" cy="369332"/>
          </a:xfrm>
          <a:prstGeom prst="rect">
            <a:avLst/>
          </a:prstGeom>
          <a:noFill/>
        </p:spPr>
        <p:txBody>
          <a:bodyPr wrap="square" rtlCol="0">
            <a:spAutoFit/>
          </a:bodyPr>
          <a:lstStyle/>
          <a:p>
            <a:pPr algn="ctr"/>
            <a:r>
              <a:rPr lang="en-US" dirty="0">
                <a:latin typeface="Palatino Linotype" panose="02040502050505030304" pitchFamily="18" charset="0"/>
              </a:rPr>
              <a:t>Freeze layer 3</a:t>
            </a:r>
          </a:p>
        </p:txBody>
      </p:sp>
      <p:grpSp>
        <p:nvGrpSpPr>
          <p:cNvPr id="110" name="Group 109">
            <a:extLst>
              <a:ext uri="{FF2B5EF4-FFF2-40B4-BE49-F238E27FC236}">
                <a16:creationId xmlns:a16="http://schemas.microsoft.com/office/drawing/2014/main" id="{1418A25A-1C59-6AA2-22D7-62F0F1E6C252}"/>
              </a:ext>
            </a:extLst>
          </p:cNvPr>
          <p:cNvGrpSpPr/>
          <p:nvPr/>
        </p:nvGrpSpPr>
        <p:grpSpPr>
          <a:xfrm>
            <a:off x="4630272" y="5148470"/>
            <a:ext cx="2895598" cy="975487"/>
            <a:chOff x="4300599" y="4850028"/>
            <a:chExt cx="2895598" cy="975487"/>
          </a:xfrm>
          <a:solidFill>
            <a:schemeClr val="bg1">
              <a:lumMod val="75000"/>
            </a:schemeClr>
          </a:solidFill>
        </p:grpSpPr>
        <p:grpSp>
          <p:nvGrpSpPr>
            <p:cNvPr id="111" name="Group 110">
              <a:extLst>
                <a:ext uri="{FF2B5EF4-FFF2-40B4-BE49-F238E27FC236}">
                  <a16:creationId xmlns:a16="http://schemas.microsoft.com/office/drawing/2014/main" id="{7887F22D-A2F6-AD20-F98A-B2BF0CEBC1EB}"/>
                </a:ext>
              </a:extLst>
            </p:cNvPr>
            <p:cNvGrpSpPr/>
            <p:nvPr/>
          </p:nvGrpSpPr>
          <p:grpSpPr>
            <a:xfrm>
              <a:off x="4300599" y="4850028"/>
              <a:ext cx="2895598" cy="385482"/>
              <a:chOff x="8166847" y="4491318"/>
              <a:chExt cx="2895598" cy="385482"/>
            </a:xfrm>
            <a:grpFill/>
          </p:grpSpPr>
          <p:sp>
            <p:nvSpPr>
              <p:cNvPr id="137" name="Oval 136">
                <a:extLst>
                  <a:ext uri="{FF2B5EF4-FFF2-40B4-BE49-F238E27FC236}">
                    <a16:creationId xmlns:a16="http://schemas.microsoft.com/office/drawing/2014/main" id="{9D0007C0-3C50-1ED5-1F81-D1327C0FA14B}"/>
                  </a:ext>
                </a:extLst>
              </p:cNvPr>
              <p:cNvSpPr/>
              <p:nvPr/>
            </p:nvSpPr>
            <p:spPr>
              <a:xfrm>
                <a:off x="8166847" y="4491318"/>
                <a:ext cx="385482" cy="3854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B909B07B-B88C-8334-E807-5857BED21175}"/>
                  </a:ext>
                </a:extLst>
              </p:cNvPr>
              <p:cNvSpPr/>
              <p:nvPr/>
            </p:nvSpPr>
            <p:spPr>
              <a:xfrm>
                <a:off x="8803341" y="4491318"/>
                <a:ext cx="385482" cy="3854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8234A5-8F4B-6356-9C15-5052DE17906C}"/>
                  </a:ext>
                </a:extLst>
              </p:cNvPr>
              <p:cNvSpPr/>
              <p:nvPr/>
            </p:nvSpPr>
            <p:spPr>
              <a:xfrm>
                <a:off x="9439835" y="4491318"/>
                <a:ext cx="385482" cy="3854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2EEAFCBB-AA28-AF5C-AB9A-461863D74AA9}"/>
                  </a:ext>
                </a:extLst>
              </p:cNvPr>
              <p:cNvSpPr/>
              <p:nvPr/>
            </p:nvSpPr>
            <p:spPr>
              <a:xfrm>
                <a:off x="10058399" y="4491318"/>
                <a:ext cx="385482" cy="3854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3EF6BAD-B9A4-3A78-4D09-5C2CA162DF5A}"/>
                  </a:ext>
                </a:extLst>
              </p:cNvPr>
              <p:cNvSpPr/>
              <p:nvPr/>
            </p:nvSpPr>
            <p:spPr>
              <a:xfrm>
                <a:off x="10676963" y="4491318"/>
                <a:ext cx="385482" cy="3854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2" name="Straight Arrow Connector 111">
              <a:extLst>
                <a:ext uri="{FF2B5EF4-FFF2-40B4-BE49-F238E27FC236}">
                  <a16:creationId xmlns:a16="http://schemas.microsoft.com/office/drawing/2014/main" id="{54FB93EA-5565-F2A3-A885-284685FBD73F}"/>
                </a:ext>
              </a:extLst>
            </p:cNvPr>
            <p:cNvCxnSpPr>
              <a:endCxn id="137" idx="4"/>
            </p:cNvCxnSpPr>
            <p:nvPr/>
          </p:nvCxnSpPr>
          <p:spPr>
            <a:xfrm flipV="1">
              <a:off x="4493340" y="5235510"/>
              <a:ext cx="0"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CCB7058F-B0C1-90DB-D564-DFE18C40C480}"/>
                </a:ext>
              </a:extLst>
            </p:cNvPr>
            <p:cNvCxnSpPr>
              <a:endCxn id="138" idx="4"/>
            </p:cNvCxnSpPr>
            <p:nvPr/>
          </p:nvCxnSpPr>
          <p:spPr>
            <a:xfrm flipV="1">
              <a:off x="4493340" y="5235510"/>
              <a:ext cx="63649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EE2F43A-AC5A-C8F8-D86B-7B5ACD2FD74F}"/>
                </a:ext>
              </a:extLst>
            </p:cNvPr>
            <p:cNvCxnSpPr>
              <a:endCxn id="139" idx="4"/>
            </p:cNvCxnSpPr>
            <p:nvPr/>
          </p:nvCxnSpPr>
          <p:spPr>
            <a:xfrm flipV="1">
              <a:off x="4493340" y="5235510"/>
              <a:ext cx="127298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2115607-1BEF-C227-A8F7-1349A82958ED}"/>
                </a:ext>
              </a:extLst>
            </p:cNvPr>
            <p:cNvCxnSpPr>
              <a:endCxn id="140" idx="4"/>
            </p:cNvCxnSpPr>
            <p:nvPr/>
          </p:nvCxnSpPr>
          <p:spPr>
            <a:xfrm flipV="1">
              <a:off x="4493340" y="5235510"/>
              <a:ext cx="1891552"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22D48C1-6B66-A39A-98D1-A33EDB88AB78}"/>
                </a:ext>
              </a:extLst>
            </p:cNvPr>
            <p:cNvCxnSpPr>
              <a:endCxn id="141" idx="4"/>
            </p:cNvCxnSpPr>
            <p:nvPr/>
          </p:nvCxnSpPr>
          <p:spPr>
            <a:xfrm flipV="1">
              <a:off x="4493340" y="5235510"/>
              <a:ext cx="2510116"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B4B1EB5-3BB4-CF3C-3FE1-EA506827880F}"/>
                </a:ext>
              </a:extLst>
            </p:cNvPr>
            <p:cNvCxnSpPr>
              <a:endCxn id="137" idx="4"/>
            </p:cNvCxnSpPr>
            <p:nvPr/>
          </p:nvCxnSpPr>
          <p:spPr>
            <a:xfrm flipH="1" flipV="1">
              <a:off x="4493340" y="5235510"/>
              <a:ext cx="63649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04A2D61-6972-D6AF-4E25-97CD11EAC197}"/>
                </a:ext>
              </a:extLst>
            </p:cNvPr>
            <p:cNvCxnSpPr>
              <a:endCxn id="138" idx="4"/>
            </p:cNvCxnSpPr>
            <p:nvPr/>
          </p:nvCxnSpPr>
          <p:spPr>
            <a:xfrm flipV="1">
              <a:off x="5129834" y="5235510"/>
              <a:ext cx="0"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9D7984E-B6B3-7F8E-3499-D90B8E0A4BDE}"/>
                </a:ext>
              </a:extLst>
            </p:cNvPr>
            <p:cNvCxnSpPr>
              <a:endCxn id="139" idx="4"/>
            </p:cNvCxnSpPr>
            <p:nvPr/>
          </p:nvCxnSpPr>
          <p:spPr>
            <a:xfrm flipV="1">
              <a:off x="5129834" y="5235510"/>
              <a:ext cx="63649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5A5A70C-B588-5CFF-EF24-6C7157DBDC1C}"/>
                </a:ext>
              </a:extLst>
            </p:cNvPr>
            <p:cNvCxnSpPr>
              <a:endCxn id="140" idx="4"/>
            </p:cNvCxnSpPr>
            <p:nvPr/>
          </p:nvCxnSpPr>
          <p:spPr>
            <a:xfrm flipV="1">
              <a:off x="5129834" y="5235510"/>
              <a:ext cx="125505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3E4D71F-216E-D6A5-E607-8A07B4BE7A1E}"/>
                </a:ext>
              </a:extLst>
            </p:cNvPr>
            <p:cNvCxnSpPr>
              <a:endCxn id="141" idx="4"/>
            </p:cNvCxnSpPr>
            <p:nvPr/>
          </p:nvCxnSpPr>
          <p:spPr>
            <a:xfrm flipV="1">
              <a:off x="5129834" y="5235510"/>
              <a:ext cx="1873622"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25F6464-9393-6E9C-9244-C9E0EC2D3901}"/>
                </a:ext>
              </a:extLst>
            </p:cNvPr>
            <p:cNvCxnSpPr>
              <a:endCxn id="137" idx="4"/>
            </p:cNvCxnSpPr>
            <p:nvPr/>
          </p:nvCxnSpPr>
          <p:spPr>
            <a:xfrm flipH="1" flipV="1">
              <a:off x="4493340" y="5235510"/>
              <a:ext cx="127298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C1DDC25-44D1-42A6-0B8F-5F72130825B3}"/>
                </a:ext>
              </a:extLst>
            </p:cNvPr>
            <p:cNvCxnSpPr>
              <a:endCxn id="138" idx="4"/>
            </p:cNvCxnSpPr>
            <p:nvPr/>
          </p:nvCxnSpPr>
          <p:spPr>
            <a:xfrm flipH="1" flipV="1">
              <a:off x="5129834" y="5235510"/>
              <a:ext cx="63649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E434D15-AEE2-97E6-6902-7E86611E8919}"/>
                </a:ext>
              </a:extLst>
            </p:cNvPr>
            <p:cNvCxnSpPr>
              <a:endCxn id="139" idx="4"/>
            </p:cNvCxnSpPr>
            <p:nvPr/>
          </p:nvCxnSpPr>
          <p:spPr>
            <a:xfrm flipV="1">
              <a:off x="5766328" y="5235510"/>
              <a:ext cx="0"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38B15FE7-BB3B-25CE-BEBA-5EDC88663014}"/>
                </a:ext>
              </a:extLst>
            </p:cNvPr>
            <p:cNvCxnSpPr>
              <a:endCxn id="140" idx="4"/>
            </p:cNvCxnSpPr>
            <p:nvPr/>
          </p:nvCxnSpPr>
          <p:spPr>
            <a:xfrm flipV="1">
              <a:off x="5766328" y="5235510"/>
              <a:ext cx="61856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2EEA3E5-778E-898E-9207-3E7CC36FEA45}"/>
                </a:ext>
              </a:extLst>
            </p:cNvPr>
            <p:cNvCxnSpPr>
              <a:endCxn id="141" idx="4"/>
            </p:cNvCxnSpPr>
            <p:nvPr/>
          </p:nvCxnSpPr>
          <p:spPr>
            <a:xfrm flipV="1">
              <a:off x="5766328" y="5235510"/>
              <a:ext cx="123712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4464AC8-47BE-575D-2FD0-C329757FF590}"/>
                </a:ext>
              </a:extLst>
            </p:cNvPr>
            <p:cNvCxnSpPr>
              <a:endCxn id="137" idx="4"/>
            </p:cNvCxnSpPr>
            <p:nvPr/>
          </p:nvCxnSpPr>
          <p:spPr>
            <a:xfrm flipH="1" flipV="1">
              <a:off x="4493340" y="5235510"/>
              <a:ext cx="1891552"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104F72E-829F-D165-53B2-38000DF5B57D}"/>
                </a:ext>
              </a:extLst>
            </p:cNvPr>
            <p:cNvCxnSpPr>
              <a:endCxn id="138" idx="4"/>
            </p:cNvCxnSpPr>
            <p:nvPr/>
          </p:nvCxnSpPr>
          <p:spPr>
            <a:xfrm flipH="1" flipV="1">
              <a:off x="5129834" y="5235510"/>
              <a:ext cx="125505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D552DED-C5E3-E992-3179-72ABB5A324AB}"/>
                </a:ext>
              </a:extLst>
            </p:cNvPr>
            <p:cNvCxnSpPr>
              <a:endCxn id="139" idx="4"/>
            </p:cNvCxnSpPr>
            <p:nvPr/>
          </p:nvCxnSpPr>
          <p:spPr>
            <a:xfrm flipH="1" flipV="1">
              <a:off x="5766328" y="5235510"/>
              <a:ext cx="61856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8EAFF9A-DFFF-8ED4-0145-4118A6BC0A6F}"/>
                </a:ext>
              </a:extLst>
            </p:cNvPr>
            <p:cNvCxnSpPr>
              <a:endCxn id="140" idx="4"/>
            </p:cNvCxnSpPr>
            <p:nvPr/>
          </p:nvCxnSpPr>
          <p:spPr>
            <a:xfrm flipV="1">
              <a:off x="6384892" y="5235510"/>
              <a:ext cx="0"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4029A298-1B63-02B7-E600-F971852ED7A8}"/>
                </a:ext>
              </a:extLst>
            </p:cNvPr>
            <p:cNvCxnSpPr>
              <a:endCxn id="141" idx="4"/>
            </p:cNvCxnSpPr>
            <p:nvPr/>
          </p:nvCxnSpPr>
          <p:spPr>
            <a:xfrm flipV="1">
              <a:off x="6384892" y="5235510"/>
              <a:ext cx="61856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8E01E266-BE42-3F79-DEB5-474AEDB358A3}"/>
                </a:ext>
              </a:extLst>
            </p:cNvPr>
            <p:cNvCxnSpPr>
              <a:endCxn id="137" idx="4"/>
            </p:cNvCxnSpPr>
            <p:nvPr/>
          </p:nvCxnSpPr>
          <p:spPr>
            <a:xfrm flipH="1" flipV="1">
              <a:off x="4493340" y="5235510"/>
              <a:ext cx="2510116"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DF0E99E-8DA0-5D88-3EFA-79D7D6D04A73}"/>
                </a:ext>
              </a:extLst>
            </p:cNvPr>
            <p:cNvCxnSpPr>
              <a:endCxn id="138" idx="4"/>
            </p:cNvCxnSpPr>
            <p:nvPr/>
          </p:nvCxnSpPr>
          <p:spPr>
            <a:xfrm flipH="1" flipV="1">
              <a:off x="5129834" y="5235510"/>
              <a:ext cx="1873622"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C234513-278F-961B-B31F-380EF44A7346}"/>
                </a:ext>
              </a:extLst>
            </p:cNvPr>
            <p:cNvCxnSpPr>
              <a:endCxn id="139" idx="4"/>
            </p:cNvCxnSpPr>
            <p:nvPr/>
          </p:nvCxnSpPr>
          <p:spPr>
            <a:xfrm flipH="1" flipV="1">
              <a:off x="5766328" y="5235510"/>
              <a:ext cx="1237128"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3DAA420-97F0-D892-42EE-3BC47D74D26D}"/>
                </a:ext>
              </a:extLst>
            </p:cNvPr>
            <p:cNvCxnSpPr>
              <a:endCxn id="140" idx="4"/>
            </p:cNvCxnSpPr>
            <p:nvPr/>
          </p:nvCxnSpPr>
          <p:spPr>
            <a:xfrm flipH="1" flipV="1">
              <a:off x="6384892" y="5235510"/>
              <a:ext cx="618564"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AEBE6FF-36D1-AA9B-4699-42428ED3AAC8}"/>
                </a:ext>
              </a:extLst>
            </p:cNvPr>
            <p:cNvCxnSpPr>
              <a:endCxn id="141" idx="4"/>
            </p:cNvCxnSpPr>
            <p:nvPr/>
          </p:nvCxnSpPr>
          <p:spPr>
            <a:xfrm flipV="1">
              <a:off x="7003456" y="5235510"/>
              <a:ext cx="0" cy="590005"/>
            </a:xfrm>
            <a:prstGeom prst="straightConnector1">
              <a:avLst/>
            </a:prstGeom>
            <a:grp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32894049-0316-2000-FF77-329FF6D23937}"/>
              </a:ext>
            </a:extLst>
          </p:cNvPr>
          <p:cNvGrpSpPr/>
          <p:nvPr/>
        </p:nvGrpSpPr>
        <p:grpSpPr>
          <a:xfrm>
            <a:off x="4630272" y="3194917"/>
            <a:ext cx="2895598" cy="975487"/>
            <a:chOff x="8309332" y="916114"/>
            <a:chExt cx="2895598" cy="975487"/>
          </a:xfrm>
          <a:solidFill>
            <a:schemeClr val="tx1">
              <a:lumMod val="65000"/>
              <a:lumOff val="35000"/>
            </a:schemeClr>
          </a:solidFill>
        </p:grpSpPr>
        <p:grpSp>
          <p:nvGrpSpPr>
            <p:cNvPr id="143" name="Group 142">
              <a:extLst>
                <a:ext uri="{FF2B5EF4-FFF2-40B4-BE49-F238E27FC236}">
                  <a16:creationId xmlns:a16="http://schemas.microsoft.com/office/drawing/2014/main" id="{F19EF88E-E284-E1C9-F67B-1F3187CA03A1}"/>
                </a:ext>
              </a:extLst>
            </p:cNvPr>
            <p:cNvGrpSpPr/>
            <p:nvPr/>
          </p:nvGrpSpPr>
          <p:grpSpPr>
            <a:xfrm>
              <a:off x="8309332" y="916114"/>
              <a:ext cx="2895598" cy="385482"/>
              <a:chOff x="8166847" y="4491318"/>
              <a:chExt cx="2895598" cy="385482"/>
            </a:xfrm>
            <a:grpFill/>
          </p:grpSpPr>
          <p:sp>
            <p:nvSpPr>
              <p:cNvPr id="169" name="Oval 168">
                <a:extLst>
                  <a:ext uri="{FF2B5EF4-FFF2-40B4-BE49-F238E27FC236}">
                    <a16:creationId xmlns:a16="http://schemas.microsoft.com/office/drawing/2014/main" id="{B21DF0CB-89C1-FB9E-AAE7-8BC01E3AD665}"/>
                  </a:ext>
                </a:extLst>
              </p:cNvPr>
              <p:cNvSpPr/>
              <p:nvPr/>
            </p:nvSpPr>
            <p:spPr>
              <a:xfrm>
                <a:off x="8166847"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911723D2-F118-462A-6EF7-3070DF77CE67}"/>
                  </a:ext>
                </a:extLst>
              </p:cNvPr>
              <p:cNvSpPr/>
              <p:nvPr/>
            </p:nvSpPr>
            <p:spPr>
              <a:xfrm>
                <a:off x="8803341"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4F7D52D8-1419-A33D-3AC6-9AEFBCF60307}"/>
                  </a:ext>
                </a:extLst>
              </p:cNvPr>
              <p:cNvSpPr/>
              <p:nvPr/>
            </p:nvSpPr>
            <p:spPr>
              <a:xfrm>
                <a:off x="9439835"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3822366-6866-1CA0-F50B-7ADDDD02E24D}"/>
                  </a:ext>
                </a:extLst>
              </p:cNvPr>
              <p:cNvSpPr/>
              <p:nvPr/>
            </p:nvSpPr>
            <p:spPr>
              <a:xfrm>
                <a:off x="10058399"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F9FC29A0-5AB1-163A-BCE0-23EAA9A7C17F}"/>
                  </a:ext>
                </a:extLst>
              </p:cNvPr>
              <p:cNvSpPr/>
              <p:nvPr/>
            </p:nvSpPr>
            <p:spPr>
              <a:xfrm>
                <a:off x="10676963" y="4491318"/>
                <a:ext cx="385482" cy="385482"/>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4" name="Straight Arrow Connector 143">
              <a:extLst>
                <a:ext uri="{FF2B5EF4-FFF2-40B4-BE49-F238E27FC236}">
                  <a16:creationId xmlns:a16="http://schemas.microsoft.com/office/drawing/2014/main" id="{F18E4FD9-EAE4-EFC5-440F-5C102FA12E56}"/>
                </a:ext>
              </a:extLst>
            </p:cNvPr>
            <p:cNvCxnSpPr>
              <a:endCxn id="169" idx="4"/>
            </p:cNvCxnSpPr>
            <p:nvPr/>
          </p:nvCxnSpPr>
          <p:spPr>
            <a:xfrm flipV="1">
              <a:off x="8502073" y="1301596"/>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17C09A66-3651-E4D4-6D4B-5B73EF41B7E1}"/>
                </a:ext>
              </a:extLst>
            </p:cNvPr>
            <p:cNvCxnSpPr>
              <a:endCxn id="170" idx="4"/>
            </p:cNvCxnSpPr>
            <p:nvPr/>
          </p:nvCxnSpPr>
          <p:spPr>
            <a:xfrm flipV="1">
              <a:off x="8502073" y="1301596"/>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B8B3E96-D07D-2FCF-B448-BFE28862BDC5}"/>
                </a:ext>
              </a:extLst>
            </p:cNvPr>
            <p:cNvCxnSpPr>
              <a:endCxn id="171" idx="4"/>
            </p:cNvCxnSpPr>
            <p:nvPr/>
          </p:nvCxnSpPr>
          <p:spPr>
            <a:xfrm flipV="1">
              <a:off x="8502073" y="1301596"/>
              <a:ext cx="127298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88A9AA8-F4C8-A179-9FA5-358B11207A6E}"/>
                </a:ext>
              </a:extLst>
            </p:cNvPr>
            <p:cNvCxnSpPr>
              <a:endCxn id="172" idx="4"/>
            </p:cNvCxnSpPr>
            <p:nvPr/>
          </p:nvCxnSpPr>
          <p:spPr>
            <a:xfrm flipV="1">
              <a:off x="8502073" y="1301596"/>
              <a:ext cx="189155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39A4DE5A-A8B7-00CD-48FC-7FB23E920C6F}"/>
                </a:ext>
              </a:extLst>
            </p:cNvPr>
            <p:cNvCxnSpPr>
              <a:endCxn id="173" idx="4"/>
            </p:cNvCxnSpPr>
            <p:nvPr/>
          </p:nvCxnSpPr>
          <p:spPr>
            <a:xfrm flipV="1">
              <a:off x="8502073" y="1301596"/>
              <a:ext cx="2510116"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06B6D35-EF05-AB5B-6E08-20B8C6BC4BED}"/>
                </a:ext>
              </a:extLst>
            </p:cNvPr>
            <p:cNvCxnSpPr>
              <a:endCxn id="169" idx="4"/>
            </p:cNvCxnSpPr>
            <p:nvPr/>
          </p:nvCxnSpPr>
          <p:spPr>
            <a:xfrm flipH="1" flipV="1">
              <a:off x="8502073" y="1301596"/>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2C8A2DD-7942-7778-8187-34765787D664}"/>
                </a:ext>
              </a:extLst>
            </p:cNvPr>
            <p:cNvCxnSpPr>
              <a:endCxn id="170" idx="4"/>
            </p:cNvCxnSpPr>
            <p:nvPr/>
          </p:nvCxnSpPr>
          <p:spPr>
            <a:xfrm flipV="1">
              <a:off x="9138567" y="1301596"/>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624BB6C7-FEC1-1422-FEC7-C0111639DD1B}"/>
                </a:ext>
              </a:extLst>
            </p:cNvPr>
            <p:cNvCxnSpPr>
              <a:endCxn id="171" idx="4"/>
            </p:cNvCxnSpPr>
            <p:nvPr/>
          </p:nvCxnSpPr>
          <p:spPr>
            <a:xfrm flipV="1">
              <a:off x="9138567" y="1301596"/>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1EF37AA1-FF31-BA00-2AEA-75CB7C6BE21B}"/>
                </a:ext>
              </a:extLst>
            </p:cNvPr>
            <p:cNvCxnSpPr>
              <a:endCxn id="172" idx="4"/>
            </p:cNvCxnSpPr>
            <p:nvPr/>
          </p:nvCxnSpPr>
          <p:spPr>
            <a:xfrm flipV="1">
              <a:off x="9138567" y="1301596"/>
              <a:ext cx="125505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269668F-023D-B1F8-F6E9-B7641FEACC7C}"/>
                </a:ext>
              </a:extLst>
            </p:cNvPr>
            <p:cNvCxnSpPr>
              <a:endCxn id="173" idx="4"/>
            </p:cNvCxnSpPr>
            <p:nvPr/>
          </p:nvCxnSpPr>
          <p:spPr>
            <a:xfrm flipV="1">
              <a:off x="9138567" y="1301596"/>
              <a:ext cx="187362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21C31DA8-06AA-87CF-92AB-42A54C2FBEBD}"/>
                </a:ext>
              </a:extLst>
            </p:cNvPr>
            <p:cNvCxnSpPr>
              <a:endCxn id="169" idx="4"/>
            </p:cNvCxnSpPr>
            <p:nvPr/>
          </p:nvCxnSpPr>
          <p:spPr>
            <a:xfrm flipH="1" flipV="1">
              <a:off x="8502073" y="1301596"/>
              <a:ext cx="127298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7596180A-1430-12C4-8207-9FC0BEF5E8D2}"/>
                </a:ext>
              </a:extLst>
            </p:cNvPr>
            <p:cNvCxnSpPr>
              <a:endCxn id="170" idx="4"/>
            </p:cNvCxnSpPr>
            <p:nvPr/>
          </p:nvCxnSpPr>
          <p:spPr>
            <a:xfrm flipH="1" flipV="1">
              <a:off x="9138567" y="1301596"/>
              <a:ext cx="63649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0B081707-1C32-C8F1-4BBF-8E0A436CFD14}"/>
                </a:ext>
              </a:extLst>
            </p:cNvPr>
            <p:cNvCxnSpPr>
              <a:endCxn id="171" idx="4"/>
            </p:cNvCxnSpPr>
            <p:nvPr/>
          </p:nvCxnSpPr>
          <p:spPr>
            <a:xfrm flipV="1">
              <a:off x="9775061" y="1301596"/>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94D6F945-1A9B-71E3-FE51-7877C8E3E751}"/>
                </a:ext>
              </a:extLst>
            </p:cNvPr>
            <p:cNvCxnSpPr>
              <a:endCxn id="172" idx="4"/>
            </p:cNvCxnSpPr>
            <p:nvPr/>
          </p:nvCxnSpPr>
          <p:spPr>
            <a:xfrm flipV="1">
              <a:off x="9775061" y="1301596"/>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C84070CC-D86E-8C03-BFF4-21AFA534C9B4}"/>
                </a:ext>
              </a:extLst>
            </p:cNvPr>
            <p:cNvCxnSpPr>
              <a:endCxn id="173" idx="4"/>
            </p:cNvCxnSpPr>
            <p:nvPr/>
          </p:nvCxnSpPr>
          <p:spPr>
            <a:xfrm flipV="1">
              <a:off x="9775061" y="1301596"/>
              <a:ext cx="123712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20FE35A-1B61-BF06-A86D-C462222096B3}"/>
                </a:ext>
              </a:extLst>
            </p:cNvPr>
            <p:cNvCxnSpPr>
              <a:endCxn id="169" idx="4"/>
            </p:cNvCxnSpPr>
            <p:nvPr/>
          </p:nvCxnSpPr>
          <p:spPr>
            <a:xfrm flipH="1" flipV="1">
              <a:off x="8502073" y="1301596"/>
              <a:ext cx="189155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CFD6CF31-ED59-8EA9-74E1-538CD58F2A7F}"/>
                </a:ext>
              </a:extLst>
            </p:cNvPr>
            <p:cNvCxnSpPr>
              <a:endCxn id="170" idx="4"/>
            </p:cNvCxnSpPr>
            <p:nvPr/>
          </p:nvCxnSpPr>
          <p:spPr>
            <a:xfrm flipH="1" flipV="1">
              <a:off x="9138567" y="1301596"/>
              <a:ext cx="125505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85CF453-DC00-C6AC-06D2-E00138CE9044}"/>
                </a:ext>
              </a:extLst>
            </p:cNvPr>
            <p:cNvCxnSpPr>
              <a:endCxn id="171" idx="4"/>
            </p:cNvCxnSpPr>
            <p:nvPr/>
          </p:nvCxnSpPr>
          <p:spPr>
            <a:xfrm flipH="1" flipV="1">
              <a:off x="9775061" y="1301596"/>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1C3B9D0-7F54-FF4E-D9E5-38A2537ECD9E}"/>
                </a:ext>
              </a:extLst>
            </p:cNvPr>
            <p:cNvCxnSpPr>
              <a:endCxn id="172" idx="4"/>
            </p:cNvCxnSpPr>
            <p:nvPr/>
          </p:nvCxnSpPr>
          <p:spPr>
            <a:xfrm flipV="1">
              <a:off x="10393625" y="1301596"/>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7861E03-AA31-5C83-A6E4-E05D4337ADC2}"/>
                </a:ext>
              </a:extLst>
            </p:cNvPr>
            <p:cNvCxnSpPr>
              <a:endCxn id="173" idx="4"/>
            </p:cNvCxnSpPr>
            <p:nvPr/>
          </p:nvCxnSpPr>
          <p:spPr>
            <a:xfrm flipV="1">
              <a:off x="10393625" y="1301596"/>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B34487A-6BDE-10D3-5659-68F6FF7D7617}"/>
                </a:ext>
              </a:extLst>
            </p:cNvPr>
            <p:cNvCxnSpPr>
              <a:endCxn id="169" idx="4"/>
            </p:cNvCxnSpPr>
            <p:nvPr/>
          </p:nvCxnSpPr>
          <p:spPr>
            <a:xfrm flipH="1" flipV="1">
              <a:off x="8502073" y="1301596"/>
              <a:ext cx="2510116"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172A39E1-42D4-41FA-308D-91D553B88737}"/>
                </a:ext>
              </a:extLst>
            </p:cNvPr>
            <p:cNvCxnSpPr>
              <a:endCxn id="170" idx="4"/>
            </p:cNvCxnSpPr>
            <p:nvPr/>
          </p:nvCxnSpPr>
          <p:spPr>
            <a:xfrm flipH="1" flipV="1">
              <a:off x="9138567" y="1301596"/>
              <a:ext cx="1873622"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22713D23-3258-DD7D-EFE6-D2EFA080A806}"/>
                </a:ext>
              </a:extLst>
            </p:cNvPr>
            <p:cNvCxnSpPr>
              <a:endCxn id="171" idx="4"/>
            </p:cNvCxnSpPr>
            <p:nvPr/>
          </p:nvCxnSpPr>
          <p:spPr>
            <a:xfrm flipH="1" flipV="1">
              <a:off x="9775061" y="1301596"/>
              <a:ext cx="1237128"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9FA79A6-02E5-7253-0443-37A9049788E3}"/>
                </a:ext>
              </a:extLst>
            </p:cNvPr>
            <p:cNvCxnSpPr>
              <a:endCxn id="172" idx="4"/>
            </p:cNvCxnSpPr>
            <p:nvPr/>
          </p:nvCxnSpPr>
          <p:spPr>
            <a:xfrm flipH="1" flipV="1">
              <a:off x="10393625" y="1301596"/>
              <a:ext cx="618564"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BD87E631-9595-F9CA-FD9D-6CFD8B3F2A75}"/>
                </a:ext>
              </a:extLst>
            </p:cNvPr>
            <p:cNvCxnSpPr>
              <a:endCxn id="173" idx="4"/>
            </p:cNvCxnSpPr>
            <p:nvPr/>
          </p:nvCxnSpPr>
          <p:spPr>
            <a:xfrm flipV="1">
              <a:off x="11012189" y="1301596"/>
              <a:ext cx="0" cy="590005"/>
            </a:xfrm>
            <a:prstGeom prst="straightConnector1">
              <a:avLst/>
            </a:prstGeom>
            <a:grpFill/>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6616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127E-97FB-4EC4-0698-F4ECEB9D3C1C}"/>
              </a:ext>
            </a:extLst>
          </p:cNvPr>
          <p:cNvSpPr>
            <a:spLocks noGrp="1"/>
          </p:cNvSpPr>
          <p:nvPr>
            <p:ph type="title"/>
          </p:nvPr>
        </p:nvSpPr>
        <p:spPr/>
        <p:txBody>
          <a:bodyPr/>
          <a:lstStyle/>
          <a:p>
            <a:r>
              <a:rPr lang="en-NL" dirty="0"/>
              <a:t>Challenges of neural networks then</a:t>
            </a:r>
          </a:p>
        </p:txBody>
      </p:sp>
      <p:sp>
        <p:nvSpPr>
          <p:cNvPr id="3" name="Content Placeholder 2">
            <a:extLst>
              <a:ext uri="{FF2B5EF4-FFF2-40B4-BE49-F238E27FC236}">
                <a16:creationId xmlns:a16="http://schemas.microsoft.com/office/drawing/2014/main" id="{D0942C32-02B2-9B5B-61B2-3D4EC024FBE2}"/>
              </a:ext>
            </a:extLst>
          </p:cNvPr>
          <p:cNvSpPr>
            <a:spLocks noGrp="1"/>
          </p:cNvSpPr>
          <p:nvPr>
            <p:ph idx="1"/>
          </p:nvPr>
        </p:nvSpPr>
        <p:spPr/>
        <p:txBody>
          <a:bodyPr/>
          <a:lstStyle/>
          <a:p>
            <a:endParaRPr lang="en-US" dirty="0"/>
          </a:p>
          <a:p>
            <a:endParaRPr lang="en-US" dirty="0"/>
          </a:p>
          <a:p>
            <a:r>
              <a:rPr lang="en-US" dirty="0"/>
              <a:t>Lack of processing power</a:t>
            </a:r>
          </a:p>
          <a:p>
            <a:r>
              <a:rPr lang="en-US" dirty="0"/>
              <a:t>Lack of data</a:t>
            </a:r>
          </a:p>
          <a:p>
            <a:r>
              <a:rPr lang="en-US" dirty="0"/>
              <a:t>Overfitting</a:t>
            </a:r>
          </a:p>
          <a:p>
            <a:r>
              <a:rPr lang="en-US" dirty="0"/>
              <a:t>Vanishing gradients</a:t>
            </a:r>
          </a:p>
          <a:p>
            <a:r>
              <a:rPr lang="en-US" dirty="0"/>
              <a:t>Experimentally, training multi-layer </a:t>
            </a:r>
            <a:r>
              <a:rPr lang="en-US" dirty="0" err="1"/>
              <a:t>perceptrons</a:t>
            </a:r>
            <a:r>
              <a:rPr lang="en-US" dirty="0"/>
              <a:t> was not that useful</a:t>
            </a:r>
          </a:p>
          <a:p>
            <a:pPr marL="201168" lvl="1" indent="0">
              <a:buNone/>
            </a:pPr>
            <a:endParaRPr lang="en-US" dirty="0"/>
          </a:p>
          <a:p>
            <a:pPr marL="201168" lvl="1" indent="0">
              <a:buNone/>
            </a:pPr>
            <a:br>
              <a:rPr lang="en-US" dirty="0"/>
            </a:br>
            <a:r>
              <a:rPr lang="en-US" dirty="0"/>
              <a:t>                          “Are 1-2 hidden layers the best neural networks can do?”</a:t>
            </a:r>
          </a:p>
          <a:p>
            <a:endParaRPr lang="en-NL" dirty="0"/>
          </a:p>
        </p:txBody>
      </p:sp>
    </p:spTree>
    <p:extLst>
      <p:ext uri="{BB962C8B-B14F-4D97-AF65-F5344CB8AC3E}">
        <p14:creationId xmlns:p14="http://schemas.microsoft.com/office/powerpoint/2010/main" val="1946508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4C92-6BDB-555D-2209-C887400BD606}"/>
              </a:ext>
            </a:extLst>
          </p:cNvPr>
          <p:cNvSpPr>
            <a:spLocks noGrp="1"/>
          </p:cNvSpPr>
          <p:nvPr>
            <p:ph type="title"/>
          </p:nvPr>
        </p:nvSpPr>
        <p:spPr/>
        <p:txBody>
          <a:bodyPr/>
          <a:lstStyle/>
          <a:p>
            <a:r>
              <a:rPr lang="en-NL" dirty="0"/>
              <a:t>…hence many skeptics remain</a:t>
            </a:r>
          </a:p>
        </p:txBody>
      </p:sp>
      <p:pic>
        <p:nvPicPr>
          <p:cNvPr id="5" name="Content Placeholder 4" descr="A black and white sign with black text&#10;&#10;Description automatically generated">
            <a:extLst>
              <a:ext uri="{FF2B5EF4-FFF2-40B4-BE49-F238E27FC236}">
                <a16:creationId xmlns:a16="http://schemas.microsoft.com/office/drawing/2014/main" id="{857C2EB5-028F-EE7B-2231-3BEEAC78D891}"/>
              </a:ext>
            </a:extLst>
          </p:cNvPr>
          <p:cNvPicPr>
            <a:picLocks noGrp="1" noChangeAspect="1"/>
          </p:cNvPicPr>
          <p:nvPr>
            <p:ph idx="1"/>
          </p:nvPr>
        </p:nvPicPr>
        <p:blipFill>
          <a:blip r:embed="rId2"/>
          <a:stretch>
            <a:fillRect/>
          </a:stretch>
        </p:blipFill>
        <p:spPr>
          <a:xfrm rot="20517122">
            <a:off x="976353" y="2570309"/>
            <a:ext cx="5198141" cy="1717380"/>
          </a:xfrm>
        </p:spPr>
      </p:pic>
      <p:pic>
        <p:nvPicPr>
          <p:cNvPr id="7" name="Picture 6" descr="A close up of a sign&#10;&#10;Description automatically generated">
            <a:extLst>
              <a:ext uri="{FF2B5EF4-FFF2-40B4-BE49-F238E27FC236}">
                <a16:creationId xmlns:a16="http://schemas.microsoft.com/office/drawing/2014/main" id="{E9379E14-B3E2-1CCA-4B26-86118A8FB70D}"/>
              </a:ext>
            </a:extLst>
          </p:cNvPr>
          <p:cNvPicPr>
            <a:picLocks noChangeAspect="1"/>
          </p:cNvPicPr>
          <p:nvPr/>
        </p:nvPicPr>
        <p:blipFill>
          <a:blip r:embed="rId3"/>
          <a:stretch>
            <a:fillRect/>
          </a:stretch>
        </p:blipFill>
        <p:spPr>
          <a:xfrm>
            <a:off x="4526959" y="4470887"/>
            <a:ext cx="7277880" cy="1192696"/>
          </a:xfrm>
          <a:prstGeom prst="rect">
            <a:avLst/>
          </a:prstGeom>
        </p:spPr>
      </p:pic>
    </p:spTree>
    <p:extLst>
      <p:ext uri="{BB962C8B-B14F-4D97-AF65-F5344CB8AC3E}">
        <p14:creationId xmlns:p14="http://schemas.microsoft.com/office/powerpoint/2010/main" val="2969741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0090-6227-6469-2767-5A7E041C22CF}"/>
              </a:ext>
            </a:extLst>
          </p:cNvPr>
          <p:cNvSpPr>
            <a:spLocks noGrp="1"/>
          </p:cNvSpPr>
          <p:nvPr>
            <p:ph type="title"/>
          </p:nvPr>
        </p:nvSpPr>
        <p:spPr/>
        <p:txBody>
          <a:bodyPr/>
          <a:lstStyle/>
          <a:p>
            <a:r>
              <a:rPr lang="en-NL" dirty="0"/>
              <a:t>Deep learning arrives</a:t>
            </a:r>
          </a:p>
        </p:txBody>
      </p:sp>
      <p:sp>
        <p:nvSpPr>
          <p:cNvPr id="4" name="Oval 3">
            <a:extLst>
              <a:ext uri="{FF2B5EF4-FFF2-40B4-BE49-F238E27FC236}">
                <a16:creationId xmlns:a16="http://schemas.microsoft.com/office/drawing/2014/main" id="{90A58043-9C0A-41D2-0264-84954F499896}"/>
              </a:ext>
            </a:extLst>
          </p:cNvPr>
          <p:cNvSpPr/>
          <p:nvPr/>
        </p:nvSpPr>
        <p:spPr>
          <a:xfrm>
            <a:off x="187085" y="4611902"/>
            <a:ext cx="386499" cy="3864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5" name="Oval 4">
            <a:extLst>
              <a:ext uri="{FF2B5EF4-FFF2-40B4-BE49-F238E27FC236}">
                <a16:creationId xmlns:a16="http://schemas.microsoft.com/office/drawing/2014/main" id="{5E45388B-DD06-82A7-FC4F-9B4E3B59BE63}"/>
              </a:ext>
            </a:extLst>
          </p:cNvPr>
          <p:cNvSpPr/>
          <p:nvPr/>
        </p:nvSpPr>
        <p:spPr>
          <a:xfrm>
            <a:off x="1080720" y="4611904"/>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alatino Linotype" panose="02040502050505030304" pitchFamily="18" charset="0"/>
            </a:endParaRPr>
          </a:p>
        </p:txBody>
      </p:sp>
      <p:sp>
        <p:nvSpPr>
          <p:cNvPr id="6" name="Oval 5">
            <a:extLst>
              <a:ext uri="{FF2B5EF4-FFF2-40B4-BE49-F238E27FC236}">
                <a16:creationId xmlns:a16="http://schemas.microsoft.com/office/drawing/2014/main" id="{AE0A0AFB-093C-F82E-3100-59C6659D48C3}"/>
              </a:ext>
            </a:extLst>
          </p:cNvPr>
          <p:cNvSpPr/>
          <p:nvPr/>
        </p:nvSpPr>
        <p:spPr>
          <a:xfrm>
            <a:off x="1994567" y="4611902"/>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alatino Linotype" panose="02040502050505030304" pitchFamily="18" charset="0"/>
            </a:endParaRPr>
          </a:p>
        </p:txBody>
      </p:sp>
      <p:sp>
        <p:nvSpPr>
          <p:cNvPr id="7" name="Oval 6">
            <a:extLst>
              <a:ext uri="{FF2B5EF4-FFF2-40B4-BE49-F238E27FC236}">
                <a16:creationId xmlns:a16="http://schemas.microsoft.com/office/drawing/2014/main" id="{8BD1C390-EB77-97A0-4433-B027F3EACCFD}"/>
              </a:ext>
            </a:extLst>
          </p:cNvPr>
          <p:cNvSpPr/>
          <p:nvPr/>
        </p:nvSpPr>
        <p:spPr>
          <a:xfrm>
            <a:off x="2867985" y="4611901"/>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8" name="Oval 7">
            <a:extLst>
              <a:ext uri="{FF2B5EF4-FFF2-40B4-BE49-F238E27FC236}">
                <a16:creationId xmlns:a16="http://schemas.microsoft.com/office/drawing/2014/main" id="{D8109491-2C5A-ED39-5A56-9BFA1DF52EFC}"/>
              </a:ext>
            </a:extLst>
          </p:cNvPr>
          <p:cNvSpPr/>
          <p:nvPr/>
        </p:nvSpPr>
        <p:spPr>
          <a:xfrm>
            <a:off x="3761618" y="4611901"/>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9" name="Oval 8">
            <a:extLst>
              <a:ext uri="{FF2B5EF4-FFF2-40B4-BE49-F238E27FC236}">
                <a16:creationId xmlns:a16="http://schemas.microsoft.com/office/drawing/2014/main" id="{D5112B24-234B-48A4-92E6-77D2C4E6D991}"/>
              </a:ext>
            </a:extLst>
          </p:cNvPr>
          <p:cNvSpPr/>
          <p:nvPr/>
        </p:nvSpPr>
        <p:spPr>
          <a:xfrm>
            <a:off x="4655251" y="4611901"/>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10" name="Oval 9">
            <a:extLst>
              <a:ext uri="{FF2B5EF4-FFF2-40B4-BE49-F238E27FC236}">
                <a16:creationId xmlns:a16="http://schemas.microsoft.com/office/drawing/2014/main" id="{D56E8B88-4454-B57A-2A5A-6448C02E55E5}"/>
              </a:ext>
            </a:extLst>
          </p:cNvPr>
          <p:cNvSpPr/>
          <p:nvPr/>
        </p:nvSpPr>
        <p:spPr>
          <a:xfrm>
            <a:off x="5548884" y="4611901"/>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11" name="Straight Connector 10">
            <a:extLst>
              <a:ext uri="{FF2B5EF4-FFF2-40B4-BE49-F238E27FC236}">
                <a16:creationId xmlns:a16="http://schemas.microsoft.com/office/drawing/2014/main" id="{AC477465-E382-2633-5B9A-A77FDCC4E524}"/>
              </a:ext>
            </a:extLst>
          </p:cNvPr>
          <p:cNvCxnSpPr>
            <a:stCxn id="4" idx="6"/>
            <a:endCxn id="5" idx="2"/>
          </p:cNvCxnSpPr>
          <p:nvPr/>
        </p:nvCxnSpPr>
        <p:spPr>
          <a:xfrm>
            <a:off x="573584" y="4805152"/>
            <a:ext cx="507136"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B4CCF4-52A1-CD65-9CCD-699C30D0AACF}"/>
              </a:ext>
            </a:extLst>
          </p:cNvPr>
          <p:cNvCxnSpPr>
            <a:stCxn id="5" idx="6"/>
            <a:endCxn id="6" idx="2"/>
          </p:cNvCxnSpPr>
          <p:nvPr/>
        </p:nvCxnSpPr>
        <p:spPr>
          <a:xfrm flipV="1">
            <a:off x="1467219" y="4805152"/>
            <a:ext cx="527348"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31EED8-4CE1-67B7-D3A3-61AD11E47CA1}"/>
              </a:ext>
            </a:extLst>
          </p:cNvPr>
          <p:cNvCxnSpPr>
            <a:stCxn id="6" idx="6"/>
            <a:endCxn id="7" idx="2"/>
          </p:cNvCxnSpPr>
          <p:nvPr/>
        </p:nvCxnSpPr>
        <p:spPr>
          <a:xfrm flipV="1">
            <a:off x="2381066" y="4805151"/>
            <a:ext cx="48691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1C9A1F2-932C-386F-A252-4A03F43D1B26}"/>
              </a:ext>
            </a:extLst>
          </p:cNvPr>
          <p:cNvCxnSpPr>
            <a:stCxn id="7" idx="6"/>
            <a:endCxn id="8" idx="2"/>
          </p:cNvCxnSpPr>
          <p:nvPr/>
        </p:nvCxnSpPr>
        <p:spPr>
          <a:xfrm>
            <a:off x="3254484" y="4805151"/>
            <a:ext cx="507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AB89385-971B-C81E-0419-6247A88DA21A}"/>
              </a:ext>
            </a:extLst>
          </p:cNvPr>
          <p:cNvCxnSpPr>
            <a:stCxn id="8" idx="6"/>
            <a:endCxn id="9" idx="2"/>
          </p:cNvCxnSpPr>
          <p:nvPr/>
        </p:nvCxnSpPr>
        <p:spPr>
          <a:xfrm>
            <a:off x="4148117" y="4805151"/>
            <a:ext cx="507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B76AE4-F921-6C44-5742-9C2AF2A1B7CF}"/>
              </a:ext>
            </a:extLst>
          </p:cNvPr>
          <p:cNvCxnSpPr>
            <a:stCxn id="9" idx="6"/>
            <a:endCxn id="10" idx="2"/>
          </p:cNvCxnSpPr>
          <p:nvPr/>
        </p:nvCxnSpPr>
        <p:spPr>
          <a:xfrm>
            <a:off x="5041750" y="4805151"/>
            <a:ext cx="507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CB57B18-FF2E-81E5-A4AA-87A6B964D6F4}"/>
              </a:ext>
            </a:extLst>
          </p:cNvPr>
          <p:cNvSpPr txBox="1"/>
          <p:nvPr/>
        </p:nvSpPr>
        <p:spPr>
          <a:xfrm rot="18518921">
            <a:off x="-30983" y="5220402"/>
            <a:ext cx="678730" cy="369332"/>
          </a:xfrm>
          <a:prstGeom prst="rect">
            <a:avLst/>
          </a:prstGeom>
          <a:noFill/>
        </p:spPr>
        <p:txBody>
          <a:bodyPr wrap="square" rtlCol="0">
            <a:spAutoFit/>
          </a:bodyPr>
          <a:lstStyle/>
          <a:p>
            <a:r>
              <a:rPr lang="en-US" dirty="0">
                <a:latin typeface="Palatino Linotype" panose="02040502050505030304" pitchFamily="18" charset="0"/>
              </a:rPr>
              <a:t>1958</a:t>
            </a:r>
          </a:p>
        </p:txBody>
      </p:sp>
      <p:sp>
        <p:nvSpPr>
          <p:cNvPr id="18" name="TextBox 17">
            <a:extLst>
              <a:ext uri="{FF2B5EF4-FFF2-40B4-BE49-F238E27FC236}">
                <a16:creationId xmlns:a16="http://schemas.microsoft.com/office/drawing/2014/main" id="{34AD04E0-11D5-A60A-819C-C43D42CB953F}"/>
              </a:ext>
            </a:extLst>
          </p:cNvPr>
          <p:cNvSpPr txBox="1"/>
          <p:nvPr/>
        </p:nvSpPr>
        <p:spPr>
          <a:xfrm rot="18518921">
            <a:off x="-414851" y="2886338"/>
            <a:ext cx="3272350" cy="369332"/>
          </a:xfrm>
          <a:prstGeom prst="rect">
            <a:avLst/>
          </a:prstGeom>
          <a:noFill/>
        </p:spPr>
        <p:txBody>
          <a:bodyPr wrap="square" rtlCol="0">
            <a:spAutoFit/>
          </a:bodyPr>
          <a:lstStyle/>
          <a:p>
            <a:r>
              <a:rPr lang="en-US" dirty="0">
                <a:latin typeface="Palatino Linotype" panose="02040502050505030304" pitchFamily="18" charset="0"/>
              </a:rPr>
              <a:t>Perceptrons, Rosenblatt</a:t>
            </a:r>
          </a:p>
        </p:txBody>
      </p:sp>
      <p:sp>
        <p:nvSpPr>
          <p:cNvPr id="19" name="TextBox 18">
            <a:extLst>
              <a:ext uri="{FF2B5EF4-FFF2-40B4-BE49-F238E27FC236}">
                <a16:creationId xmlns:a16="http://schemas.microsoft.com/office/drawing/2014/main" id="{69CED7DC-F99A-8F77-8BF0-521EBB8A53EA}"/>
              </a:ext>
            </a:extLst>
          </p:cNvPr>
          <p:cNvSpPr txBox="1"/>
          <p:nvPr/>
        </p:nvSpPr>
        <p:spPr>
          <a:xfrm rot="18518921">
            <a:off x="790806" y="5220406"/>
            <a:ext cx="678730" cy="369332"/>
          </a:xfrm>
          <a:prstGeom prst="rect">
            <a:avLst/>
          </a:prstGeom>
          <a:noFill/>
        </p:spPr>
        <p:txBody>
          <a:bodyPr wrap="square" rtlCol="0">
            <a:spAutoFit/>
          </a:bodyPr>
          <a:lstStyle/>
          <a:p>
            <a:r>
              <a:rPr lang="en-US" dirty="0">
                <a:latin typeface="Palatino Linotype" panose="02040502050505030304" pitchFamily="18" charset="0"/>
              </a:rPr>
              <a:t>1960</a:t>
            </a:r>
          </a:p>
        </p:txBody>
      </p:sp>
      <p:sp>
        <p:nvSpPr>
          <p:cNvPr id="20" name="TextBox 19">
            <a:extLst>
              <a:ext uri="{FF2B5EF4-FFF2-40B4-BE49-F238E27FC236}">
                <a16:creationId xmlns:a16="http://schemas.microsoft.com/office/drawing/2014/main" id="{7151C3A1-89F6-2D86-49C9-EA4107E8A0E2}"/>
              </a:ext>
            </a:extLst>
          </p:cNvPr>
          <p:cNvSpPr txBox="1"/>
          <p:nvPr/>
        </p:nvSpPr>
        <p:spPr>
          <a:xfrm rot="18518921">
            <a:off x="579423" y="3002504"/>
            <a:ext cx="2974863" cy="369332"/>
          </a:xfrm>
          <a:prstGeom prst="rect">
            <a:avLst/>
          </a:prstGeom>
          <a:noFill/>
        </p:spPr>
        <p:txBody>
          <a:bodyPr wrap="square" rtlCol="0">
            <a:spAutoFit/>
          </a:bodyPr>
          <a:lstStyle/>
          <a:p>
            <a:r>
              <a:rPr lang="en-US" dirty="0" err="1">
                <a:latin typeface="Palatino Linotype" panose="02040502050505030304" pitchFamily="18" charset="0"/>
              </a:rPr>
              <a:t>Adaline</a:t>
            </a:r>
            <a:r>
              <a:rPr lang="en-US" dirty="0">
                <a:latin typeface="Palatino Linotype" panose="02040502050505030304" pitchFamily="18" charset="0"/>
              </a:rPr>
              <a:t>, </a:t>
            </a:r>
            <a:r>
              <a:rPr lang="en-US" dirty="0" err="1">
                <a:latin typeface="Palatino Linotype" panose="02040502050505030304" pitchFamily="18" charset="0"/>
              </a:rPr>
              <a:t>Widrow</a:t>
            </a:r>
            <a:r>
              <a:rPr lang="en-US" dirty="0">
                <a:latin typeface="Palatino Linotype" panose="02040502050505030304" pitchFamily="18" charset="0"/>
              </a:rPr>
              <a:t> and Hoff</a:t>
            </a:r>
          </a:p>
        </p:txBody>
      </p:sp>
      <p:sp>
        <p:nvSpPr>
          <p:cNvPr id="21" name="TextBox 20">
            <a:extLst>
              <a:ext uri="{FF2B5EF4-FFF2-40B4-BE49-F238E27FC236}">
                <a16:creationId xmlns:a16="http://schemas.microsoft.com/office/drawing/2014/main" id="{C3611554-871C-6E10-A0B6-C20C88D7A543}"/>
              </a:ext>
            </a:extLst>
          </p:cNvPr>
          <p:cNvSpPr txBox="1"/>
          <p:nvPr/>
        </p:nvSpPr>
        <p:spPr>
          <a:xfrm rot="18518921">
            <a:off x="1490314" y="2792635"/>
            <a:ext cx="3157630" cy="646331"/>
          </a:xfrm>
          <a:prstGeom prst="rect">
            <a:avLst/>
          </a:prstGeom>
          <a:noFill/>
        </p:spPr>
        <p:txBody>
          <a:bodyPr wrap="square" rtlCol="0">
            <a:spAutoFit/>
          </a:bodyPr>
          <a:lstStyle/>
          <a:p>
            <a:r>
              <a:rPr lang="en-US" dirty="0">
                <a:latin typeface="Palatino Linotype" panose="02040502050505030304" pitchFamily="18" charset="0"/>
              </a:rPr>
              <a:t>Perceptrons, Minsky and </a:t>
            </a:r>
            <a:r>
              <a:rPr lang="en-US" dirty="0" err="1">
                <a:latin typeface="Palatino Linotype" panose="02040502050505030304" pitchFamily="18" charset="0"/>
              </a:rPr>
              <a:t>Papert</a:t>
            </a:r>
            <a:endParaRPr lang="en-US" dirty="0">
              <a:latin typeface="Palatino Linotype" panose="02040502050505030304" pitchFamily="18" charset="0"/>
            </a:endParaRPr>
          </a:p>
        </p:txBody>
      </p:sp>
      <p:sp>
        <p:nvSpPr>
          <p:cNvPr id="22" name="TextBox 21">
            <a:extLst>
              <a:ext uri="{FF2B5EF4-FFF2-40B4-BE49-F238E27FC236}">
                <a16:creationId xmlns:a16="http://schemas.microsoft.com/office/drawing/2014/main" id="{CDAFFCAB-77E1-5F0C-32EF-3E268C2219BA}"/>
              </a:ext>
            </a:extLst>
          </p:cNvPr>
          <p:cNvSpPr txBox="1"/>
          <p:nvPr/>
        </p:nvSpPr>
        <p:spPr>
          <a:xfrm rot="18518921">
            <a:off x="1691873" y="5220403"/>
            <a:ext cx="678730" cy="369332"/>
          </a:xfrm>
          <a:prstGeom prst="rect">
            <a:avLst/>
          </a:prstGeom>
          <a:noFill/>
        </p:spPr>
        <p:txBody>
          <a:bodyPr wrap="square" rtlCol="0">
            <a:spAutoFit/>
          </a:bodyPr>
          <a:lstStyle/>
          <a:p>
            <a:r>
              <a:rPr lang="en-US" dirty="0">
                <a:latin typeface="Palatino Linotype" panose="02040502050505030304" pitchFamily="18" charset="0"/>
              </a:rPr>
              <a:t>1969</a:t>
            </a:r>
          </a:p>
        </p:txBody>
      </p:sp>
      <p:sp>
        <p:nvSpPr>
          <p:cNvPr id="23" name="TextBox 22">
            <a:extLst>
              <a:ext uri="{FF2B5EF4-FFF2-40B4-BE49-F238E27FC236}">
                <a16:creationId xmlns:a16="http://schemas.microsoft.com/office/drawing/2014/main" id="{FE640C36-E423-DB39-7DEA-2F7B27586BDD}"/>
              </a:ext>
            </a:extLst>
          </p:cNvPr>
          <p:cNvSpPr txBox="1"/>
          <p:nvPr/>
        </p:nvSpPr>
        <p:spPr>
          <a:xfrm rot="18518921">
            <a:off x="2572866" y="5220407"/>
            <a:ext cx="678730" cy="369332"/>
          </a:xfrm>
          <a:prstGeom prst="rect">
            <a:avLst/>
          </a:prstGeom>
          <a:noFill/>
        </p:spPr>
        <p:txBody>
          <a:bodyPr wrap="square" rtlCol="0">
            <a:spAutoFit/>
          </a:bodyPr>
          <a:lstStyle/>
          <a:p>
            <a:r>
              <a:rPr lang="en-US" dirty="0">
                <a:latin typeface="Palatino Linotype" panose="02040502050505030304" pitchFamily="18" charset="0"/>
              </a:rPr>
              <a:t>1970</a:t>
            </a:r>
          </a:p>
        </p:txBody>
      </p:sp>
      <p:sp>
        <p:nvSpPr>
          <p:cNvPr id="24" name="TextBox 23">
            <a:extLst>
              <a:ext uri="{FF2B5EF4-FFF2-40B4-BE49-F238E27FC236}">
                <a16:creationId xmlns:a16="http://schemas.microsoft.com/office/drawing/2014/main" id="{7B02F114-E44B-833E-ADAA-0643649265ED}"/>
              </a:ext>
            </a:extLst>
          </p:cNvPr>
          <p:cNvSpPr txBox="1"/>
          <p:nvPr/>
        </p:nvSpPr>
        <p:spPr>
          <a:xfrm rot="18518921">
            <a:off x="2366349" y="2792635"/>
            <a:ext cx="3157630" cy="646331"/>
          </a:xfrm>
          <a:prstGeom prst="rect">
            <a:avLst/>
          </a:prstGeom>
          <a:noFill/>
        </p:spPr>
        <p:txBody>
          <a:bodyPr wrap="square" rtlCol="0">
            <a:spAutoFit/>
          </a:bodyPr>
          <a:lstStyle/>
          <a:p>
            <a:r>
              <a:rPr lang="en-US" dirty="0">
                <a:latin typeface="Palatino Linotype" panose="02040502050505030304" pitchFamily="18" charset="0"/>
              </a:rPr>
              <a:t>Backpropagation, </a:t>
            </a:r>
            <a:r>
              <a:rPr lang="en-US" dirty="0" err="1">
                <a:latin typeface="Palatino Linotype" panose="02040502050505030304" pitchFamily="18" charset="0"/>
              </a:rPr>
              <a:t>Linnainmaa</a:t>
            </a:r>
            <a:endParaRPr lang="en-US" dirty="0">
              <a:latin typeface="Palatino Linotype" panose="02040502050505030304" pitchFamily="18" charset="0"/>
            </a:endParaRPr>
          </a:p>
        </p:txBody>
      </p:sp>
      <p:sp>
        <p:nvSpPr>
          <p:cNvPr id="25" name="TextBox 24">
            <a:extLst>
              <a:ext uri="{FF2B5EF4-FFF2-40B4-BE49-F238E27FC236}">
                <a16:creationId xmlns:a16="http://schemas.microsoft.com/office/drawing/2014/main" id="{4F056436-29E0-240E-6072-0342C790B134}"/>
              </a:ext>
            </a:extLst>
          </p:cNvPr>
          <p:cNvSpPr txBox="1"/>
          <p:nvPr/>
        </p:nvSpPr>
        <p:spPr>
          <a:xfrm rot="18518921">
            <a:off x="3538495" y="5220407"/>
            <a:ext cx="678730" cy="369332"/>
          </a:xfrm>
          <a:prstGeom prst="rect">
            <a:avLst/>
          </a:prstGeom>
          <a:noFill/>
        </p:spPr>
        <p:txBody>
          <a:bodyPr wrap="square" rtlCol="0">
            <a:spAutoFit/>
          </a:bodyPr>
          <a:lstStyle/>
          <a:p>
            <a:r>
              <a:rPr lang="en-US" dirty="0">
                <a:latin typeface="Palatino Linotype" panose="02040502050505030304" pitchFamily="18" charset="0"/>
              </a:rPr>
              <a:t>1974</a:t>
            </a:r>
          </a:p>
        </p:txBody>
      </p:sp>
      <p:sp>
        <p:nvSpPr>
          <p:cNvPr id="26" name="TextBox 25">
            <a:extLst>
              <a:ext uri="{FF2B5EF4-FFF2-40B4-BE49-F238E27FC236}">
                <a16:creationId xmlns:a16="http://schemas.microsoft.com/office/drawing/2014/main" id="{5A39DB30-7F44-6A42-01B7-2FEC668C299C}"/>
              </a:ext>
            </a:extLst>
          </p:cNvPr>
          <p:cNvSpPr txBox="1"/>
          <p:nvPr/>
        </p:nvSpPr>
        <p:spPr>
          <a:xfrm rot="18518921">
            <a:off x="3259066" y="2931134"/>
            <a:ext cx="3157630" cy="369332"/>
          </a:xfrm>
          <a:prstGeom prst="rect">
            <a:avLst/>
          </a:prstGeom>
          <a:noFill/>
        </p:spPr>
        <p:txBody>
          <a:bodyPr wrap="square" rtlCol="0">
            <a:spAutoFit/>
          </a:bodyPr>
          <a:lstStyle/>
          <a:p>
            <a:r>
              <a:rPr lang="en-US" dirty="0">
                <a:latin typeface="Palatino Linotype" panose="02040502050505030304" pitchFamily="18" charset="0"/>
              </a:rPr>
              <a:t>Backpropagation, </a:t>
            </a:r>
            <a:r>
              <a:rPr lang="en-US" dirty="0" err="1">
                <a:latin typeface="Palatino Linotype" panose="02040502050505030304" pitchFamily="18" charset="0"/>
              </a:rPr>
              <a:t>Werbos</a:t>
            </a:r>
            <a:endParaRPr lang="en-US" dirty="0">
              <a:latin typeface="Palatino Linotype" panose="02040502050505030304" pitchFamily="18" charset="0"/>
            </a:endParaRPr>
          </a:p>
        </p:txBody>
      </p:sp>
      <p:sp>
        <p:nvSpPr>
          <p:cNvPr id="27" name="TextBox 26">
            <a:extLst>
              <a:ext uri="{FF2B5EF4-FFF2-40B4-BE49-F238E27FC236}">
                <a16:creationId xmlns:a16="http://schemas.microsoft.com/office/drawing/2014/main" id="{7D9F6EF9-8516-0361-0FE5-964AFBCE5ACF}"/>
              </a:ext>
            </a:extLst>
          </p:cNvPr>
          <p:cNvSpPr txBox="1"/>
          <p:nvPr/>
        </p:nvSpPr>
        <p:spPr>
          <a:xfrm rot="18518921">
            <a:off x="4150051" y="2558981"/>
            <a:ext cx="3534471" cy="646331"/>
          </a:xfrm>
          <a:prstGeom prst="rect">
            <a:avLst/>
          </a:prstGeom>
          <a:noFill/>
          <a:ln>
            <a:noFill/>
          </a:ln>
        </p:spPr>
        <p:txBody>
          <a:bodyPr wrap="square" rtlCol="0">
            <a:spAutoFit/>
          </a:bodyPr>
          <a:lstStyle/>
          <a:p>
            <a:r>
              <a:rPr lang="en-US" dirty="0">
                <a:latin typeface="Palatino Linotype" panose="02040502050505030304" pitchFamily="18" charset="0"/>
              </a:rPr>
              <a:t>Backpropagation, </a:t>
            </a:r>
            <a:r>
              <a:rPr lang="en-US" dirty="0" err="1">
                <a:latin typeface="Palatino Linotype" panose="02040502050505030304" pitchFamily="18" charset="0"/>
              </a:rPr>
              <a:t>Rumelhart</a:t>
            </a:r>
            <a:r>
              <a:rPr lang="en-US" dirty="0">
                <a:latin typeface="Palatino Linotype" panose="02040502050505030304" pitchFamily="18" charset="0"/>
              </a:rPr>
              <a:t>, Hinton and Williams</a:t>
            </a:r>
          </a:p>
        </p:txBody>
      </p:sp>
      <p:sp>
        <p:nvSpPr>
          <p:cNvPr id="28" name="TextBox 27">
            <a:extLst>
              <a:ext uri="{FF2B5EF4-FFF2-40B4-BE49-F238E27FC236}">
                <a16:creationId xmlns:a16="http://schemas.microsoft.com/office/drawing/2014/main" id="{36183555-7519-D832-C2D7-CC1739E01122}"/>
              </a:ext>
            </a:extLst>
          </p:cNvPr>
          <p:cNvSpPr txBox="1"/>
          <p:nvPr/>
        </p:nvSpPr>
        <p:spPr>
          <a:xfrm rot="18518921">
            <a:off x="4408223" y="5220405"/>
            <a:ext cx="678730" cy="369332"/>
          </a:xfrm>
          <a:prstGeom prst="rect">
            <a:avLst/>
          </a:prstGeom>
          <a:noFill/>
        </p:spPr>
        <p:txBody>
          <a:bodyPr wrap="square" rtlCol="0">
            <a:spAutoFit/>
          </a:bodyPr>
          <a:lstStyle/>
          <a:p>
            <a:r>
              <a:rPr lang="en-US" dirty="0">
                <a:latin typeface="Palatino Linotype" panose="02040502050505030304" pitchFamily="18" charset="0"/>
              </a:rPr>
              <a:t>1986</a:t>
            </a:r>
          </a:p>
        </p:txBody>
      </p:sp>
      <p:sp>
        <p:nvSpPr>
          <p:cNvPr id="29" name="TextBox 28">
            <a:extLst>
              <a:ext uri="{FF2B5EF4-FFF2-40B4-BE49-F238E27FC236}">
                <a16:creationId xmlns:a16="http://schemas.microsoft.com/office/drawing/2014/main" id="{3D6BE5F7-F174-B0DD-E412-32D9D346AFEA}"/>
              </a:ext>
            </a:extLst>
          </p:cNvPr>
          <p:cNvSpPr txBox="1"/>
          <p:nvPr/>
        </p:nvSpPr>
        <p:spPr>
          <a:xfrm rot="18518921">
            <a:off x="4963295" y="2645480"/>
            <a:ext cx="3534471" cy="646331"/>
          </a:xfrm>
          <a:prstGeom prst="rect">
            <a:avLst/>
          </a:prstGeom>
          <a:noFill/>
          <a:ln>
            <a:noFill/>
          </a:ln>
        </p:spPr>
        <p:txBody>
          <a:bodyPr wrap="square" rtlCol="0">
            <a:spAutoFit/>
          </a:bodyPr>
          <a:lstStyle/>
          <a:p>
            <a:r>
              <a:rPr lang="en-US" dirty="0">
                <a:latin typeface="Palatino Linotype" panose="02040502050505030304" pitchFamily="18" charset="0"/>
              </a:rPr>
              <a:t>LSTM, </a:t>
            </a:r>
            <a:r>
              <a:rPr lang="en-US" dirty="0" err="1">
                <a:latin typeface="Palatino Linotype" panose="02040502050505030304" pitchFamily="18" charset="0"/>
              </a:rPr>
              <a:t>Hochreiter</a:t>
            </a:r>
            <a:r>
              <a:rPr lang="en-US" dirty="0">
                <a:latin typeface="Palatino Linotype" panose="02040502050505030304" pitchFamily="18" charset="0"/>
              </a:rPr>
              <a:t> and </a:t>
            </a:r>
            <a:r>
              <a:rPr lang="en-US" dirty="0" err="1">
                <a:latin typeface="Palatino Linotype" panose="02040502050505030304" pitchFamily="18" charset="0"/>
              </a:rPr>
              <a:t>Schmidhuber</a:t>
            </a:r>
            <a:endParaRPr lang="en-US" dirty="0">
              <a:latin typeface="Palatino Linotype" panose="02040502050505030304" pitchFamily="18" charset="0"/>
            </a:endParaRPr>
          </a:p>
        </p:txBody>
      </p:sp>
      <p:sp>
        <p:nvSpPr>
          <p:cNvPr id="30" name="TextBox 29">
            <a:extLst>
              <a:ext uri="{FF2B5EF4-FFF2-40B4-BE49-F238E27FC236}">
                <a16:creationId xmlns:a16="http://schemas.microsoft.com/office/drawing/2014/main" id="{B3CAC7D2-9EEF-CE84-B3E9-285AB18511BA}"/>
              </a:ext>
            </a:extLst>
          </p:cNvPr>
          <p:cNvSpPr txBox="1"/>
          <p:nvPr/>
        </p:nvSpPr>
        <p:spPr>
          <a:xfrm rot="18518921">
            <a:off x="5256643" y="5220404"/>
            <a:ext cx="678730" cy="369332"/>
          </a:xfrm>
          <a:prstGeom prst="rect">
            <a:avLst/>
          </a:prstGeom>
          <a:noFill/>
        </p:spPr>
        <p:txBody>
          <a:bodyPr wrap="square" rtlCol="0">
            <a:spAutoFit/>
          </a:bodyPr>
          <a:lstStyle/>
          <a:p>
            <a:r>
              <a:rPr lang="en-US" dirty="0">
                <a:latin typeface="Palatino Linotype" panose="02040502050505030304" pitchFamily="18" charset="0"/>
              </a:rPr>
              <a:t>1997</a:t>
            </a:r>
          </a:p>
        </p:txBody>
      </p:sp>
      <p:sp>
        <p:nvSpPr>
          <p:cNvPr id="31" name="TextBox 30">
            <a:extLst>
              <a:ext uri="{FF2B5EF4-FFF2-40B4-BE49-F238E27FC236}">
                <a16:creationId xmlns:a16="http://schemas.microsoft.com/office/drawing/2014/main" id="{D0F32E98-BD20-63E9-B55D-0D9C51F09B48}"/>
              </a:ext>
            </a:extLst>
          </p:cNvPr>
          <p:cNvSpPr txBox="1"/>
          <p:nvPr/>
        </p:nvSpPr>
        <p:spPr>
          <a:xfrm rot="18518921">
            <a:off x="5929847" y="2558982"/>
            <a:ext cx="3534471" cy="646331"/>
          </a:xfrm>
          <a:prstGeom prst="rect">
            <a:avLst/>
          </a:prstGeom>
          <a:noFill/>
          <a:ln>
            <a:noFill/>
          </a:ln>
        </p:spPr>
        <p:txBody>
          <a:bodyPr wrap="square" rtlCol="0">
            <a:spAutoFit/>
          </a:bodyPr>
          <a:lstStyle/>
          <a:p>
            <a:r>
              <a:rPr lang="en-US" dirty="0">
                <a:latin typeface="Palatino Linotype" panose="02040502050505030304" pitchFamily="18" charset="0"/>
              </a:rPr>
              <a:t>OCR, </a:t>
            </a:r>
            <a:r>
              <a:rPr lang="en-US" dirty="0" err="1">
                <a:latin typeface="Palatino Linotype" panose="02040502050505030304" pitchFamily="18" charset="0"/>
              </a:rPr>
              <a:t>LeCun</a:t>
            </a:r>
            <a:r>
              <a:rPr lang="en-US" dirty="0">
                <a:latin typeface="Palatino Linotype" panose="02040502050505030304" pitchFamily="18" charset="0"/>
              </a:rPr>
              <a:t>, </a:t>
            </a:r>
            <a:r>
              <a:rPr lang="en-US" dirty="0" err="1">
                <a:latin typeface="Palatino Linotype" panose="02040502050505030304" pitchFamily="18" charset="0"/>
              </a:rPr>
              <a:t>Bottou</a:t>
            </a:r>
            <a:r>
              <a:rPr lang="en-US" dirty="0">
                <a:latin typeface="Palatino Linotype" panose="02040502050505030304" pitchFamily="18" charset="0"/>
              </a:rPr>
              <a:t>, </a:t>
            </a:r>
            <a:r>
              <a:rPr lang="en-US" dirty="0" err="1">
                <a:latin typeface="Palatino Linotype" panose="02040502050505030304" pitchFamily="18" charset="0"/>
              </a:rPr>
              <a:t>Bengio</a:t>
            </a:r>
            <a:r>
              <a:rPr lang="en-US" dirty="0">
                <a:latin typeface="Palatino Linotype" panose="02040502050505030304" pitchFamily="18" charset="0"/>
              </a:rPr>
              <a:t> and </a:t>
            </a:r>
            <a:r>
              <a:rPr lang="en-US" dirty="0" err="1">
                <a:latin typeface="Palatino Linotype" panose="02040502050505030304" pitchFamily="18" charset="0"/>
              </a:rPr>
              <a:t>Haffner</a:t>
            </a:r>
            <a:endParaRPr lang="en-US" dirty="0">
              <a:latin typeface="Palatino Linotype" panose="02040502050505030304" pitchFamily="18" charset="0"/>
            </a:endParaRPr>
          </a:p>
        </p:txBody>
      </p:sp>
      <p:sp>
        <p:nvSpPr>
          <p:cNvPr id="32" name="TextBox 31">
            <a:extLst>
              <a:ext uri="{FF2B5EF4-FFF2-40B4-BE49-F238E27FC236}">
                <a16:creationId xmlns:a16="http://schemas.microsoft.com/office/drawing/2014/main" id="{68C8352E-189C-D919-DBA4-159F69CFF696}"/>
              </a:ext>
            </a:extLst>
          </p:cNvPr>
          <p:cNvSpPr txBox="1"/>
          <p:nvPr/>
        </p:nvSpPr>
        <p:spPr>
          <a:xfrm rot="18518921">
            <a:off x="6135196" y="5220402"/>
            <a:ext cx="678730" cy="369332"/>
          </a:xfrm>
          <a:prstGeom prst="rect">
            <a:avLst/>
          </a:prstGeom>
          <a:noFill/>
        </p:spPr>
        <p:txBody>
          <a:bodyPr wrap="square" rtlCol="0">
            <a:spAutoFit/>
          </a:bodyPr>
          <a:lstStyle/>
          <a:p>
            <a:r>
              <a:rPr lang="en-US" dirty="0">
                <a:latin typeface="Palatino Linotype" panose="02040502050505030304" pitchFamily="18" charset="0"/>
              </a:rPr>
              <a:t>1998</a:t>
            </a:r>
          </a:p>
        </p:txBody>
      </p:sp>
      <p:sp>
        <p:nvSpPr>
          <p:cNvPr id="33" name="TextBox 32">
            <a:extLst>
              <a:ext uri="{FF2B5EF4-FFF2-40B4-BE49-F238E27FC236}">
                <a16:creationId xmlns:a16="http://schemas.microsoft.com/office/drawing/2014/main" id="{67E5D86B-6208-5E4B-F7D6-5080A8817B34}"/>
              </a:ext>
            </a:extLst>
          </p:cNvPr>
          <p:cNvSpPr txBox="1"/>
          <p:nvPr/>
        </p:nvSpPr>
        <p:spPr>
          <a:xfrm rot="18518921">
            <a:off x="6966210" y="5220402"/>
            <a:ext cx="678730" cy="369332"/>
          </a:xfrm>
          <a:prstGeom prst="rect">
            <a:avLst/>
          </a:prstGeom>
          <a:noFill/>
        </p:spPr>
        <p:txBody>
          <a:bodyPr wrap="square" rtlCol="0">
            <a:spAutoFit/>
          </a:bodyPr>
          <a:lstStyle/>
          <a:p>
            <a:r>
              <a:rPr lang="en-US" dirty="0">
                <a:latin typeface="Palatino Linotype" panose="02040502050505030304" pitchFamily="18" charset="0"/>
              </a:rPr>
              <a:t>2006</a:t>
            </a:r>
          </a:p>
        </p:txBody>
      </p:sp>
      <p:sp>
        <p:nvSpPr>
          <p:cNvPr id="34" name="TextBox 33">
            <a:extLst>
              <a:ext uri="{FF2B5EF4-FFF2-40B4-BE49-F238E27FC236}">
                <a16:creationId xmlns:a16="http://schemas.microsoft.com/office/drawing/2014/main" id="{490AC511-92F9-B497-0D38-04A1523AE542}"/>
              </a:ext>
            </a:extLst>
          </p:cNvPr>
          <p:cNvSpPr txBox="1"/>
          <p:nvPr/>
        </p:nvSpPr>
        <p:spPr>
          <a:xfrm rot="18518921">
            <a:off x="8781730" y="5220403"/>
            <a:ext cx="678730" cy="369332"/>
          </a:xfrm>
          <a:prstGeom prst="rect">
            <a:avLst/>
          </a:prstGeom>
          <a:noFill/>
        </p:spPr>
        <p:txBody>
          <a:bodyPr wrap="square" rtlCol="0">
            <a:spAutoFit/>
          </a:bodyPr>
          <a:lstStyle/>
          <a:p>
            <a:r>
              <a:rPr lang="en-US" dirty="0">
                <a:solidFill>
                  <a:srgbClr val="BD582C"/>
                </a:solidFill>
                <a:latin typeface="Palatino Linotype" panose="02040502050505030304" pitchFamily="18" charset="0"/>
              </a:rPr>
              <a:t>2012</a:t>
            </a:r>
          </a:p>
        </p:txBody>
      </p:sp>
      <p:sp>
        <p:nvSpPr>
          <p:cNvPr id="35" name="TextBox 34">
            <a:extLst>
              <a:ext uri="{FF2B5EF4-FFF2-40B4-BE49-F238E27FC236}">
                <a16:creationId xmlns:a16="http://schemas.microsoft.com/office/drawing/2014/main" id="{72FCD327-DDC6-C75A-A3FF-ABE6D6649484}"/>
              </a:ext>
            </a:extLst>
          </p:cNvPr>
          <p:cNvSpPr txBox="1"/>
          <p:nvPr/>
        </p:nvSpPr>
        <p:spPr>
          <a:xfrm rot="18518921">
            <a:off x="8589606" y="2558983"/>
            <a:ext cx="3534471" cy="646331"/>
          </a:xfrm>
          <a:prstGeom prst="rect">
            <a:avLst/>
          </a:prstGeom>
          <a:noFill/>
        </p:spPr>
        <p:txBody>
          <a:bodyPr wrap="square" rtlCol="0">
            <a:spAutoFit/>
          </a:bodyPr>
          <a:lstStyle/>
          <a:p>
            <a:r>
              <a:rPr lang="en-US" dirty="0" err="1">
                <a:solidFill>
                  <a:srgbClr val="BD582C"/>
                </a:solidFill>
                <a:latin typeface="Palatino Linotype" panose="02040502050505030304" pitchFamily="18" charset="0"/>
              </a:rPr>
              <a:t>Alexnet</a:t>
            </a:r>
            <a:r>
              <a:rPr lang="en-US" dirty="0">
                <a:solidFill>
                  <a:srgbClr val="BD582C"/>
                </a:solidFill>
                <a:latin typeface="Palatino Linotype" panose="02040502050505030304" pitchFamily="18" charset="0"/>
              </a:rPr>
              <a:t>, </a:t>
            </a:r>
            <a:r>
              <a:rPr lang="en-US" dirty="0" err="1">
                <a:solidFill>
                  <a:srgbClr val="BD582C"/>
                </a:solidFill>
                <a:latin typeface="Palatino Linotype" panose="02040502050505030304" pitchFamily="18" charset="0"/>
              </a:rPr>
              <a:t>LeCun</a:t>
            </a:r>
            <a:r>
              <a:rPr lang="en-US" dirty="0">
                <a:solidFill>
                  <a:srgbClr val="BD582C"/>
                </a:solidFill>
                <a:latin typeface="Palatino Linotype" panose="02040502050505030304" pitchFamily="18" charset="0"/>
              </a:rPr>
              <a:t>, </a:t>
            </a:r>
            <a:r>
              <a:rPr lang="en-US" dirty="0" err="1">
                <a:solidFill>
                  <a:srgbClr val="BD582C"/>
                </a:solidFill>
                <a:latin typeface="Palatino Linotype" panose="02040502050505030304" pitchFamily="18" charset="0"/>
              </a:rPr>
              <a:t>Bottou</a:t>
            </a:r>
            <a:r>
              <a:rPr lang="en-US" dirty="0">
                <a:solidFill>
                  <a:srgbClr val="BD582C"/>
                </a:solidFill>
                <a:latin typeface="Palatino Linotype" panose="02040502050505030304" pitchFamily="18" charset="0"/>
              </a:rPr>
              <a:t>, </a:t>
            </a:r>
            <a:r>
              <a:rPr lang="en-US" dirty="0" err="1">
                <a:solidFill>
                  <a:srgbClr val="BD582C"/>
                </a:solidFill>
                <a:latin typeface="Palatino Linotype" panose="02040502050505030304" pitchFamily="18" charset="0"/>
              </a:rPr>
              <a:t>Bengio</a:t>
            </a:r>
            <a:r>
              <a:rPr lang="en-US" dirty="0">
                <a:solidFill>
                  <a:srgbClr val="BD582C"/>
                </a:solidFill>
                <a:latin typeface="Palatino Linotype" panose="02040502050505030304" pitchFamily="18" charset="0"/>
              </a:rPr>
              <a:t> and </a:t>
            </a:r>
            <a:r>
              <a:rPr lang="en-US" dirty="0" err="1">
                <a:solidFill>
                  <a:srgbClr val="BD582C"/>
                </a:solidFill>
                <a:latin typeface="Palatino Linotype" panose="02040502050505030304" pitchFamily="18" charset="0"/>
              </a:rPr>
              <a:t>Haffner</a:t>
            </a:r>
            <a:endParaRPr lang="en-US" dirty="0">
              <a:solidFill>
                <a:srgbClr val="BD582C"/>
              </a:solidFill>
              <a:latin typeface="Palatino Linotype" panose="02040502050505030304" pitchFamily="18" charset="0"/>
            </a:endParaRPr>
          </a:p>
        </p:txBody>
      </p:sp>
      <p:sp>
        <p:nvSpPr>
          <p:cNvPr id="36" name="TextBox 35">
            <a:extLst>
              <a:ext uri="{FF2B5EF4-FFF2-40B4-BE49-F238E27FC236}">
                <a16:creationId xmlns:a16="http://schemas.microsoft.com/office/drawing/2014/main" id="{8D6FBDB4-3EDD-4DB0-93B4-2A161EBE470D}"/>
              </a:ext>
            </a:extLst>
          </p:cNvPr>
          <p:cNvSpPr txBox="1"/>
          <p:nvPr/>
        </p:nvSpPr>
        <p:spPr>
          <a:xfrm rot="18518921">
            <a:off x="10596473" y="5105686"/>
            <a:ext cx="739638" cy="646331"/>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today</a:t>
            </a:r>
          </a:p>
        </p:txBody>
      </p:sp>
      <p:sp>
        <p:nvSpPr>
          <p:cNvPr id="37" name="TextBox 36">
            <a:extLst>
              <a:ext uri="{FF2B5EF4-FFF2-40B4-BE49-F238E27FC236}">
                <a16:creationId xmlns:a16="http://schemas.microsoft.com/office/drawing/2014/main" id="{4F80F20F-9616-C592-E02F-0F097A65409C}"/>
              </a:ext>
            </a:extLst>
          </p:cNvPr>
          <p:cNvSpPr txBox="1"/>
          <p:nvPr/>
        </p:nvSpPr>
        <p:spPr>
          <a:xfrm rot="18518921">
            <a:off x="10616319" y="3416572"/>
            <a:ext cx="1914494"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GO, </a:t>
            </a:r>
            <a:r>
              <a:rPr lang="en-US" dirty="0" err="1">
                <a:solidFill>
                  <a:schemeClr val="bg1">
                    <a:lumMod val="95000"/>
                  </a:schemeClr>
                </a:solidFill>
                <a:latin typeface="Palatino Linotype" panose="02040502050505030304" pitchFamily="18" charset="0"/>
              </a:rPr>
              <a:t>Deepmind</a:t>
            </a:r>
            <a:endParaRPr lang="en-US" dirty="0">
              <a:solidFill>
                <a:schemeClr val="bg1">
                  <a:lumMod val="95000"/>
                </a:schemeClr>
              </a:solidFill>
              <a:latin typeface="Palatino Linotype" panose="02040502050505030304" pitchFamily="18" charset="0"/>
            </a:endParaRPr>
          </a:p>
        </p:txBody>
      </p:sp>
      <p:sp>
        <p:nvSpPr>
          <p:cNvPr id="38" name="TextBox 37">
            <a:extLst>
              <a:ext uri="{FF2B5EF4-FFF2-40B4-BE49-F238E27FC236}">
                <a16:creationId xmlns:a16="http://schemas.microsoft.com/office/drawing/2014/main" id="{2C6FB3FF-42B5-2461-2E66-1A38F723ABF0}"/>
              </a:ext>
            </a:extLst>
          </p:cNvPr>
          <p:cNvSpPr txBox="1"/>
          <p:nvPr/>
        </p:nvSpPr>
        <p:spPr>
          <a:xfrm rot="18518921">
            <a:off x="7918429" y="5220404"/>
            <a:ext cx="678730" cy="369332"/>
          </a:xfrm>
          <a:prstGeom prst="rect">
            <a:avLst/>
          </a:prstGeom>
          <a:noFill/>
        </p:spPr>
        <p:txBody>
          <a:bodyPr wrap="square" rtlCol="0">
            <a:spAutoFit/>
          </a:bodyPr>
          <a:lstStyle/>
          <a:p>
            <a:r>
              <a:rPr lang="en-US" dirty="0">
                <a:solidFill>
                  <a:srgbClr val="BD582C"/>
                </a:solidFill>
                <a:latin typeface="Palatino Linotype" panose="02040502050505030304" pitchFamily="18" charset="0"/>
              </a:rPr>
              <a:t>2009</a:t>
            </a:r>
          </a:p>
        </p:txBody>
      </p:sp>
      <p:sp>
        <p:nvSpPr>
          <p:cNvPr id="39" name="TextBox 38">
            <a:extLst>
              <a:ext uri="{FF2B5EF4-FFF2-40B4-BE49-F238E27FC236}">
                <a16:creationId xmlns:a16="http://schemas.microsoft.com/office/drawing/2014/main" id="{48D73318-5FAA-2107-C6FD-3C00935F98DD}"/>
              </a:ext>
            </a:extLst>
          </p:cNvPr>
          <p:cNvSpPr txBox="1"/>
          <p:nvPr/>
        </p:nvSpPr>
        <p:spPr>
          <a:xfrm rot="18518921">
            <a:off x="7650858" y="2783981"/>
            <a:ext cx="3534471" cy="369332"/>
          </a:xfrm>
          <a:prstGeom prst="rect">
            <a:avLst/>
          </a:prstGeom>
          <a:noFill/>
        </p:spPr>
        <p:txBody>
          <a:bodyPr wrap="square" rtlCol="0">
            <a:spAutoFit/>
          </a:bodyPr>
          <a:lstStyle/>
          <a:p>
            <a:r>
              <a:rPr lang="en-US" dirty="0" err="1">
                <a:solidFill>
                  <a:srgbClr val="BD582C"/>
                </a:solidFill>
                <a:latin typeface="Palatino Linotype" panose="02040502050505030304" pitchFamily="18" charset="0"/>
              </a:rPr>
              <a:t>Imagenet</a:t>
            </a:r>
            <a:r>
              <a:rPr lang="en-US" dirty="0">
                <a:solidFill>
                  <a:srgbClr val="BD582C"/>
                </a:solidFill>
                <a:latin typeface="Palatino Linotype" panose="02040502050505030304" pitchFamily="18" charset="0"/>
              </a:rPr>
              <a:t>, Deng et al.</a:t>
            </a:r>
          </a:p>
        </p:txBody>
      </p:sp>
      <p:sp>
        <p:nvSpPr>
          <p:cNvPr id="40" name="Oval 39">
            <a:extLst>
              <a:ext uri="{FF2B5EF4-FFF2-40B4-BE49-F238E27FC236}">
                <a16:creationId xmlns:a16="http://schemas.microsoft.com/office/drawing/2014/main" id="{00A7220E-3362-87A9-EEAF-0C908F88432C}"/>
              </a:ext>
            </a:extLst>
          </p:cNvPr>
          <p:cNvSpPr/>
          <p:nvPr/>
        </p:nvSpPr>
        <p:spPr>
          <a:xfrm>
            <a:off x="6442517" y="4611901"/>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1" name="Oval 40">
            <a:extLst>
              <a:ext uri="{FF2B5EF4-FFF2-40B4-BE49-F238E27FC236}">
                <a16:creationId xmlns:a16="http://schemas.microsoft.com/office/drawing/2014/main" id="{B606A372-A66A-C4CA-91A9-9AE26CA4CD62}"/>
              </a:ext>
            </a:extLst>
          </p:cNvPr>
          <p:cNvSpPr/>
          <p:nvPr/>
        </p:nvSpPr>
        <p:spPr>
          <a:xfrm>
            <a:off x="7336150" y="4611901"/>
            <a:ext cx="386499" cy="386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Palatino Linotype" panose="02040502050505030304" pitchFamily="18" charset="0"/>
            </a:endParaRPr>
          </a:p>
        </p:txBody>
      </p:sp>
      <p:sp>
        <p:nvSpPr>
          <p:cNvPr id="42" name="Oval 41">
            <a:extLst>
              <a:ext uri="{FF2B5EF4-FFF2-40B4-BE49-F238E27FC236}">
                <a16:creationId xmlns:a16="http://schemas.microsoft.com/office/drawing/2014/main" id="{EF013524-3954-2E72-6625-CCE0F5D2D619}"/>
              </a:ext>
            </a:extLst>
          </p:cNvPr>
          <p:cNvSpPr/>
          <p:nvPr/>
        </p:nvSpPr>
        <p:spPr>
          <a:xfrm>
            <a:off x="8229783" y="4611901"/>
            <a:ext cx="386499" cy="386499"/>
          </a:xfrm>
          <a:prstGeom prst="ellipse">
            <a:avLst/>
          </a:prstGeom>
          <a:solidFill>
            <a:schemeClr val="accent2"/>
          </a:solidFill>
          <a:ln>
            <a:solidFill>
              <a:srgbClr val="BD58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3" name="Oval 42">
            <a:extLst>
              <a:ext uri="{FF2B5EF4-FFF2-40B4-BE49-F238E27FC236}">
                <a16:creationId xmlns:a16="http://schemas.microsoft.com/office/drawing/2014/main" id="{4A5A18D7-3573-0C73-5EA9-447F49205988}"/>
              </a:ext>
            </a:extLst>
          </p:cNvPr>
          <p:cNvSpPr/>
          <p:nvPr/>
        </p:nvSpPr>
        <p:spPr>
          <a:xfrm>
            <a:off x="9123416" y="4611901"/>
            <a:ext cx="386499" cy="386499"/>
          </a:xfrm>
          <a:prstGeom prst="ellipse">
            <a:avLst/>
          </a:prstGeom>
          <a:solidFill>
            <a:schemeClr val="accent2"/>
          </a:solidFill>
          <a:ln>
            <a:solidFill>
              <a:srgbClr val="BD58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44" name="Straight Connector 43">
            <a:extLst>
              <a:ext uri="{FF2B5EF4-FFF2-40B4-BE49-F238E27FC236}">
                <a16:creationId xmlns:a16="http://schemas.microsoft.com/office/drawing/2014/main" id="{8A5F11AD-C92B-96EF-B16C-84D99E6923BD}"/>
              </a:ext>
            </a:extLst>
          </p:cNvPr>
          <p:cNvCxnSpPr>
            <a:stCxn id="10" idx="6"/>
            <a:endCxn id="40" idx="2"/>
          </p:cNvCxnSpPr>
          <p:nvPr/>
        </p:nvCxnSpPr>
        <p:spPr>
          <a:xfrm>
            <a:off x="5935383" y="4805151"/>
            <a:ext cx="507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8548A7B-0E09-DB7F-80AC-1A38DC6AD118}"/>
              </a:ext>
            </a:extLst>
          </p:cNvPr>
          <p:cNvCxnSpPr>
            <a:stCxn id="40" idx="6"/>
            <a:endCxn id="41" idx="2"/>
          </p:cNvCxnSpPr>
          <p:nvPr/>
        </p:nvCxnSpPr>
        <p:spPr>
          <a:xfrm>
            <a:off x="6829016" y="4805151"/>
            <a:ext cx="5071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79BF74-D663-B08B-B141-65A0CB7BFFFE}"/>
              </a:ext>
            </a:extLst>
          </p:cNvPr>
          <p:cNvCxnSpPr>
            <a:stCxn id="41" idx="6"/>
            <a:endCxn id="42" idx="2"/>
          </p:cNvCxnSpPr>
          <p:nvPr/>
        </p:nvCxnSpPr>
        <p:spPr>
          <a:xfrm>
            <a:off x="7722649" y="4805151"/>
            <a:ext cx="507134" cy="0"/>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F8CAE6-B0DC-02AB-D361-BAF1F501E4A0}"/>
              </a:ext>
            </a:extLst>
          </p:cNvPr>
          <p:cNvCxnSpPr>
            <a:stCxn id="42" idx="6"/>
            <a:endCxn id="43" idx="2"/>
          </p:cNvCxnSpPr>
          <p:nvPr/>
        </p:nvCxnSpPr>
        <p:spPr>
          <a:xfrm>
            <a:off x="8616282" y="4805151"/>
            <a:ext cx="507134" cy="0"/>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2BE0DC1-A19F-9EA5-66D8-AEB0478CB190}"/>
              </a:ext>
            </a:extLst>
          </p:cNvPr>
          <p:cNvSpPr/>
          <p:nvPr/>
        </p:nvSpPr>
        <p:spPr>
          <a:xfrm>
            <a:off x="10910678"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sp>
        <p:nvSpPr>
          <p:cNvPr id="49" name="Oval 48">
            <a:extLst>
              <a:ext uri="{FF2B5EF4-FFF2-40B4-BE49-F238E27FC236}">
                <a16:creationId xmlns:a16="http://schemas.microsoft.com/office/drawing/2014/main" id="{5DC239A0-D43E-73FE-8A36-D847BBDE2DBF}"/>
              </a:ext>
            </a:extLst>
          </p:cNvPr>
          <p:cNvSpPr/>
          <p:nvPr/>
        </p:nvSpPr>
        <p:spPr>
          <a:xfrm>
            <a:off x="10017049" y="4611901"/>
            <a:ext cx="386499" cy="386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Linotype" panose="02040502050505030304" pitchFamily="18" charset="0"/>
            </a:endParaRPr>
          </a:p>
        </p:txBody>
      </p:sp>
      <p:cxnSp>
        <p:nvCxnSpPr>
          <p:cNvPr id="50" name="Straight Connector 49">
            <a:extLst>
              <a:ext uri="{FF2B5EF4-FFF2-40B4-BE49-F238E27FC236}">
                <a16:creationId xmlns:a16="http://schemas.microsoft.com/office/drawing/2014/main" id="{618A7922-C6CF-66AD-5542-1A1FF72FC9B9}"/>
              </a:ext>
            </a:extLst>
          </p:cNvPr>
          <p:cNvCxnSpPr>
            <a:stCxn id="43" idx="6"/>
            <a:endCxn id="49" idx="2"/>
          </p:cNvCxnSpPr>
          <p:nvPr/>
        </p:nvCxnSpPr>
        <p:spPr>
          <a:xfrm>
            <a:off x="9509915" y="4805151"/>
            <a:ext cx="5071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7E2EA8-8124-D835-9514-2DE5CF7C823D}"/>
              </a:ext>
            </a:extLst>
          </p:cNvPr>
          <p:cNvCxnSpPr>
            <a:stCxn id="49" idx="6"/>
            <a:endCxn id="48" idx="2"/>
          </p:cNvCxnSpPr>
          <p:nvPr/>
        </p:nvCxnSpPr>
        <p:spPr>
          <a:xfrm>
            <a:off x="10403548" y="4805151"/>
            <a:ext cx="50713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CFD05F0-8A00-6476-BDAC-8ACDED01FE43}"/>
              </a:ext>
            </a:extLst>
          </p:cNvPr>
          <p:cNvSpPr txBox="1"/>
          <p:nvPr/>
        </p:nvSpPr>
        <p:spPr>
          <a:xfrm rot="18518921">
            <a:off x="6728816" y="2567239"/>
            <a:ext cx="3734837" cy="646331"/>
          </a:xfrm>
          <a:prstGeom prst="rect">
            <a:avLst/>
          </a:prstGeom>
          <a:noFill/>
        </p:spPr>
        <p:txBody>
          <a:bodyPr wrap="square" rtlCol="0">
            <a:spAutoFit/>
          </a:bodyPr>
          <a:lstStyle/>
          <a:p>
            <a:r>
              <a:rPr lang="en-US" dirty="0">
                <a:latin typeface="Palatino Linotype" panose="02040502050505030304" pitchFamily="18" charset="0"/>
              </a:rPr>
              <a:t>Deep Learning, Hinton, </a:t>
            </a:r>
            <a:r>
              <a:rPr lang="en-US" dirty="0" err="1">
                <a:latin typeface="Palatino Linotype" panose="02040502050505030304" pitchFamily="18" charset="0"/>
              </a:rPr>
              <a:t>Osindero</a:t>
            </a:r>
            <a:r>
              <a:rPr lang="en-US" dirty="0">
                <a:latin typeface="Palatino Linotype" panose="02040502050505030304" pitchFamily="18" charset="0"/>
              </a:rPr>
              <a:t>, Teh</a:t>
            </a:r>
          </a:p>
        </p:txBody>
      </p:sp>
      <p:sp>
        <p:nvSpPr>
          <p:cNvPr id="53" name="TextBox 52">
            <a:extLst>
              <a:ext uri="{FF2B5EF4-FFF2-40B4-BE49-F238E27FC236}">
                <a16:creationId xmlns:a16="http://schemas.microsoft.com/office/drawing/2014/main" id="{E250AE05-E018-272E-9BAD-F475FAC2F106}"/>
              </a:ext>
            </a:extLst>
          </p:cNvPr>
          <p:cNvSpPr txBox="1"/>
          <p:nvPr/>
        </p:nvSpPr>
        <p:spPr>
          <a:xfrm rot="18518921">
            <a:off x="9387928" y="2783979"/>
            <a:ext cx="3534471" cy="369332"/>
          </a:xfrm>
          <a:prstGeom prst="rect">
            <a:avLst/>
          </a:prstGeom>
          <a:noFill/>
        </p:spPr>
        <p:txBody>
          <a:bodyPr wrap="square" rtlCol="0">
            <a:spAutoFit/>
          </a:bodyPr>
          <a:lstStyle/>
          <a:p>
            <a:r>
              <a:rPr lang="en-US" dirty="0" err="1">
                <a:solidFill>
                  <a:schemeClr val="bg1">
                    <a:lumMod val="95000"/>
                  </a:schemeClr>
                </a:solidFill>
                <a:latin typeface="Palatino Linotype" panose="02040502050505030304" pitchFamily="18" charset="0"/>
              </a:rPr>
              <a:t>Resnet</a:t>
            </a:r>
            <a:r>
              <a:rPr lang="en-US" dirty="0">
                <a:solidFill>
                  <a:schemeClr val="bg1">
                    <a:lumMod val="95000"/>
                  </a:schemeClr>
                </a:solidFill>
                <a:latin typeface="Palatino Linotype" panose="02040502050505030304" pitchFamily="18" charset="0"/>
              </a:rPr>
              <a:t> (154 layers), MSRA</a:t>
            </a:r>
          </a:p>
        </p:txBody>
      </p:sp>
      <p:sp>
        <p:nvSpPr>
          <p:cNvPr id="54" name="TextBox 53">
            <a:extLst>
              <a:ext uri="{FF2B5EF4-FFF2-40B4-BE49-F238E27FC236}">
                <a16:creationId xmlns:a16="http://schemas.microsoft.com/office/drawing/2014/main" id="{599F37A5-5362-7620-257A-D767704D1C12}"/>
              </a:ext>
            </a:extLst>
          </p:cNvPr>
          <p:cNvSpPr txBox="1"/>
          <p:nvPr/>
        </p:nvSpPr>
        <p:spPr>
          <a:xfrm rot="18518921">
            <a:off x="9690561" y="5212185"/>
            <a:ext cx="657690" cy="369332"/>
          </a:xfrm>
          <a:prstGeom prst="rect">
            <a:avLst/>
          </a:prstGeom>
          <a:noFill/>
        </p:spPr>
        <p:txBody>
          <a:bodyPr wrap="square" rtlCol="0">
            <a:spAutoFit/>
          </a:bodyPr>
          <a:lstStyle/>
          <a:p>
            <a:r>
              <a:rPr lang="en-US" dirty="0">
                <a:solidFill>
                  <a:schemeClr val="bg1">
                    <a:lumMod val="95000"/>
                  </a:schemeClr>
                </a:solidFill>
                <a:latin typeface="Palatino Linotype" panose="02040502050505030304" pitchFamily="18" charset="0"/>
              </a:rPr>
              <a:t>2015</a:t>
            </a:r>
          </a:p>
        </p:txBody>
      </p:sp>
    </p:spTree>
    <p:extLst>
      <p:ext uri="{BB962C8B-B14F-4D97-AF65-F5344CB8AC3E}">
        <p14:creationId xmlns:p14="http://schemas.microsoft.com/office/powerpoint/2010/main" val="1747405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2D28-ABFA-9C46-5E91-FA47B20040DC}"/>
              </a:ext>
            </a:extLst>
          </p:cNvPr>
          <p:cNvSpPr>
            <a:spLocks noGrp="1"/>
          </p:cNvSpPr>
          <p:nvPr>
            <p:ph type="title"/>
          </p:nvPr>
        </p:nvSpPr>
        <p:spPr/>
        <p:txBody>
          <a:bodyPr/>
          <a:lstStyle/>
          <a:p>
            <a:r>
              <a:rPr lang="en-NL" dirty="0"/>
              <a:t>Turns out that deep learning is data hungry</a:t>
            </a:r>
          </a:p>
        </p:txBody>
      </p:sp>
      <p:sp>
        <p:nvSpPr>
          <p:cNvPr id="3" name="Content Placeholder 2">
            <a:extLst>
              <a:ext uri="{FF2B5EF4-FFF2-40B4-BE49-F238E27FC236}">
                <a16:creationId xmlns:a16="http://schemas.microsoft.com/office/drawing/2014/main" id="{BE18C5C1-3498-748E-936F-ECA58148C9EF}"/>
              </a:ext>
            </a:extLst>
          </p:cNvPr>
          <p:cNvSpPr>
            <a:spLocks noGrp="1"/>
          </p:cNvSpPr>
          <p:nvPr>
            <p:ph idx="1"/>
          </p:nvPr>
        </p:nvSpPr>
        <p:spPr/>
        <p:txBody>
          <a:bodyPr/>
          <a:lstStyle/>
          <a:p>
            <a:r>
              <a:rPr lang="en-US" dirty="0"/>
              <a:t>In 2009 the ImageNet dataset was published [Deng et al., 2009]</a:t>
            </a:r>
          </a:p>
          <a:p>
            <a:pPr lvl="1"/>
            <a:r>
              <a:rPr lang="en-US" dirty="0"/>
              <a:t>Collected images for all 100K terms in Wordnet (16M images in total)</a:t>
            </a:r>
          </a:p>
          <a:p>
            <a:pPr lvl="1"/>
            <a:r>
              <a:rPr lang="en-US" dirty="0"/>
              <a:t>Terms organized hierarchically: “</a:t>
            </a:r>
            <a:r>
              <a:rPr lang="en-US" dirty="0" err="1"/>
              <a:t>Vehicle”</a:t>
            </a:r>
            <a:r>
              <a:rPr lang="en-US" dirty="0" err="1">
                <a:sym typeface="Wingdings" panose="05000000000000000000" pitchFamily="2" charset="2"/>
              </a:rPr>
              <a:t></a:t>
            </a:r>
            <a:r>
              <a:rPr lang="en-US" dirty="0" err="1"/>
              <a:t>“Ambulance</a:t>
            </a:r>
            <a:r>
              <a:rPr lang="en-US" dirty="0"/>
              <a:t>”</a:t>
            </a:r>
          </a:p>
          <a:p>
            <a:r>
              <a:rPr lang="en-US" dirty="0"/>
              <a:t>ImageNet Large Scale Visual Recognition Challenge (ILSVRC)</a:t>
            </a:r>
          </a:p>
          <a:p>
            <a:pPr lvl="1"/>
            <a:r>
              <a:rPr lang="en-US" dirty="0"/>
              <a:t>1 million images, 1,000 classes, top-5 and top-1 error measured</a:t>
            </a:r>
          </a:p>
          <a:p>
            <a:endParaRPr lang="en-NL" dirty="0"/>
          </a:p>
        </p:txBody>
      </p:sp>
      <p:pic>
        <p:nvPicPr>
          <p:cNvPr id="4" name="Picture 3">
            <a:extLst>
              <a:ext uri="{FF2B5EF4-FFF2-40B4-BE49-F238E27FC236}">
                <a16:creationId xmlns:a16="http://schemas.microsoft.com/office/drawing/2014/main" id="{8E594F37-C372-4309-3CBF-B930F61C7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918" y="4089958"/>
            <a:ext cx="5320979" cy="2539441"/>
          </a:xfrm>
          <a:prstGeom prst="rect">
            <a:avLst/>
          </a:prstGeom>
        </p:spPr>
      </p:pic>
      <p:sp>
        <p:nvSpPr>
          <p:cNvPr id="5" name="TextBox 4">
            <a:extLst>
              <a:ext uri="{FF2B5EF4-FFF2-40B4-BE49-F238E27FC236}">
                <a16:creationId xmlns:a16="http://schemas.microsoft.com/office/drawing/2014/main" id="{0AFD5A18-A069-0BD7-5648-8AF101E632C6}"/>
              </a:ext>
            </a:extLst>
          </p:cNvPr>
          <p:cNvSpPr txBox="1"/>
          <p:nvPr/>
        </p:nvSpPr>
        <p:spPr>
          <a:xfrm>
            <a:off x="8733793" y="6306234"/>
            <a:ext cx="2787954" cy="323165"/>
          </a:xfrm>
          <a:prstGeom prst="rect">
            <a:avLst/>
          </a:prstGeom>
          <a:noFill/>
        </p:spPr>
        <p:txBody>
          <a:bodyPr wrap="square" rtlCol="0">
            <a:spAutoFit/>
          </a:bodyPr>
          <a:lstStyle/>
          <a:p>
            <a:r>
              <a:rPr lang="en-US" sz="1500" b="1" dirty="0">
                <a:solidFill>
                  <a:srgbClr val="FF8080"/>
                </a:solidFill>
                <a:latin typeface="Palatino Linotype" panose="02040502050505030304" pitchFamily="18" charset="0"/>
              </a:rPr>
              <a:t>CNN based</a:t>
            </a:r>
            <a:r>
              <a:rPr lang="en-US" sz="1500" b="1" dirty="0">
                <a:latin typeface="Palatino Linotype" panose="02040502050505030304" pitchFamily="18" charset="0"/>
              </a:rPr>
              <a:t>, </a:t>
            </a:r>
            <a:r>
              <a:rPr lang="en-US" sz="1500" b="1" dirty="0">
                <a:solidFill>
                  <a:srgbClr val="99CCFF"/>
                </a:solidFill>
                <a:latin typeface="Palatino Linotype" panose="02040502050505030304" pitchFamily="18" charset="0"/>
              </a:rPr>
              <a:t>non-CNN based</a:t>
            </a:r>
          </a:p>
        </p:txBody>
      </p:sp>
    </p:spTree>
    <p:extLst>
      <p:ext uri="{BB962C8B-B14F-4D97-AF65-F5344CB8AC3E}">
        <p14:creationId xmlns:p14="http://schemas.microsoft.com/office/powerpoint/2010/main" val="3537640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BD6C-C842-46E4-0FF1-E6DF710FD9F3}"/>
              </a:ext>
            </a:extLst>
          </p:cNvPr>
          <p:cNvSpPr>
            <a:spLocks noGrp="1"/>
          </p:cNvSpPr>
          <p:nvPr>
            <p:ph type="title"/>
          </p:nvPr>
        </p:nvSpPr>
        <p:spPr/>
        <p:txBody>
          <a:bodyPr/>
          <a:lstStyle/>
          <a:p>
            <a:r>
              <a:rPr lang="en-NL" dirty="0"/>
              <a:t>ImageNet 2012 winner: AlexNet</a:t>
            </a:r>
          </a:p>
        </p:txBody>
      </p:sp>
      <p:pic>
        <p:nvPicPr>
          <p:cNvPr id="4" name="Picture 4" descr="http://sinb.github.io/images/imagenet-cnn/cnn3.png">
            <a:extLst>
              <a:ext uri="{FF2B5EF4-FFF2-40B4-BE49-F238E27FC236}">
                <a16:creationId xmlns:a16="http://schemas.microsoft.com/office/drawing/2014/main" id="{73EF0AB5-D19B-9551-3120-A6F8D011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862" y="1953991"/>
            <a:ext cx="8312275" cy="39296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6385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0810-3CA0-07A0-2454-9A74A6E162D8}"/>
              </a:ext>
            </a:extLst>
          </p:cNvPr>
          <p:cNvSpPr>
            <a:spLocks noGrp="1"/>
          </p:cNvSpPr>
          <p:nvPr>
            <p:ph type="title"/>
          </p:nvPr>
        </p:nvSpPr>
        <p:spPr/>
        <p:txBody>
          <a:bodyPr/>
          <a:lstStyle/>
          <a:p>
            <a:r>
              <a:rPr lang="en-NL" dirty="0"/>
              <a:t>ImageNet</a:t>
            </a:r>
          </a:p>
        </p:txBody>
      </p:sp>
      <p:pic>
        <p:nvPicPr>
          <p:cNvPr id="4" name="Picture 2" descr="SenseTime Trains ImageNet/AlexNet In Record 1.5 minutes | by Synced |  SyncedReview | Medium">
            <a:extLst>
              <a:ext uri="{FF2B5EF4-FFF2-40B4-BE49-F238E27FC236}">
                <a16:creationId xmlns:a16="http://schemas.microsoft.com/office/drawing/2014/main" id="{AF9B49E9-29F3-5E36-60B8-349599728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920" y="1221429"/>
            <a:ext cx="9048160" cy="361926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a:extLst>
              <a:ext uri="{FF2B5EF4-FFF2-40B4-BE49-F238E27FC236}">
                <a16:creationId xmlns:a16="http://schemas.microsoft.com/office/drawing/2014/main" id="{17D69B7C-5BFF-21EC-F721-AD65850F9957}"/>
              </a:ext>
            </a:extLst>
          </p:cNvPr>
          <p:cNvSpPr>
            <a:spLocks noGrp="1"/>
          </p:cNvSpPr>
          <p:nvPr>
            <p:ph idx="1"/>
          </p:nvPr>
        </p:nvSpPr>
        <p:spPr>
          <a:xfrm>
            <a:off x="475634" y="5148470"/>
            <a:ext cx="11240732" cy="1298981"/>
          </a:xfrm>
        </p:spPr>
        <p:txBody>
          <a:bodyPr>
            <a:normAutofit/>
          </a:bodyPr>
          <a:lstStyle/>
          <a:p>
            <a:r>
              <a:rPr lang="en-US" sz="1800" dirty="0"/>
              <a:t>Most commonly used version: ImageNet-12: 1K categories, ~1.3M images, ~150GB. From Fei-Fei Li</a:t>
            </a:r>
          </a:p>
          <a:p>
            <a:r>
              <a:rPr lang="en-US" sz="1800" dirty="0"/>
              <a:t>Explore them here: </a:t>
            </a:r>
            <a:r>
              <a:rPr lang="en-US" sz="1800" dirty="0">
                <a:hlinkClick r:id="rId3"/>
              </a:rPr>
              <a:t>https://knowyourdata-tfds.withgoogle.com/#tab=STATS&amp;dataset=imagenet2012</a:t>
            </a:r>
            <a:endParaRPr lang="en-US" sz="1800" dirty="0"/>
          </a:p>
          <a:p>
            <a:r>
              <a:rPr lang="en-US" sz="1800" dirty="0"/>
              <a:t>(Important to also “see” the data, do not just throw a neural network at it!)</a:t>
            </a:r>
          </a:p>
        </p:txBody>
      </p:sp>
      <p:sp>
        <p:nvSpPr>
          <p:cNvPr id="6" name="TextBox 5">
            <a:extLst>
              <a:ext uri="{FF2B5EF4-FFF2-40B4-BE49-F238E27FC236}">
                <a16:creationId xmlns:a16="http://schemas.microsoft.com/office/drawing/2014/main" id="{D4557F6B-8680-426D-94B5-0ABEC0B3CEC7}"/>
              </a:ext>
            </a:extLst>
          </p:cNvPr>
          <p:cNvSpPr txBox="1"/>
          <p:nvPr/>
        </p:nvSpPr>
        <p:spPr>
          <a:xfrm>
            <a:off x="1777973" y="6447451"/>
            <a:ext cx="8571321" cy="307777"/>
          </a:xfrm>
          <a:prstGeom prst="rect">
            <a:avLst/>
          </a:prstGeom>
          <a:noFill/>
        </p:spPr>
        <p:txBody>
          <a:bodyPr wrap="none" rtlCol="0">
            <a:spAutoFit/>
          </a:bodyPr>
          <a:lstStyle/>
          <a:p>
            <a:r>
              <a:rPr lang="en-US" sz="1400" dirty="0"/>
              <a:t>Also check out: </a:t>
            </a:r>
            <a:r>
              <a:rPr lang="en-US" sz="1400" i="1" dirty="0"/>
              <a:t>On the genealogy of machine learning datasets: A critical history of ImageNet</a:t>
            </a:r>
            <a:r>
              <a:rPr lang="en-US" sz="1400" dirty="0"/>
              <a:t>. Denton et al. 2021</a:t>
            </a:r>
          </a:p>
        </p:txBody>
      </p:sp>
    </p:spTree>
    <p:extLst>
      <p:ext uri="{BB962C8B-B14F-4D97-AF65-F5344CB8AC3E}">
        <p14:creationId xmlns:p14="http://schemas.microsoft.com/office/powerpoint/2010/main" val="66223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AB3B-C5F6-D918-5B88-C47F2132F323}"/>
              </a:ext>
            </a:extLst>
          </p:cNvPr>
          <p:cNvSpPr>
            <a:spLocks noGrp="1"/>
          </p:cNvSpPr>
          <p:nvPr>
            <p:ph type="title"/>
          </p:nvPr>
        </p:nvSpPr>
        <p:spPr/>
        <p:txBody>
          <a:bodyPr/>
          <a:lstStyle/>
          <a:p>
            <a:r>
              <a:rPr lang="en-NL" dirty="0"/>
              <a:t>Evolution of scale</a:t>
            </a:r>
          </a:p>
        </p:txBody>
      </p:sp>
      <p:pic>
        <p:nvPicPr>
          <p:cNvPr id="5" name="Picture 4">
            <a:extLst>
              <a:ext uri="{FF2B5EF4-FFF2-40B4-BE49-F238E27FC236}">
                <a16:creationId xmlns:a16="http://schemas.microsoft.com/office/drawing/2014/main" id="{84C63FCE-CDBC-F5E8-5A09-4B37DB597EE8}"/>
              </a:ext>
            </a:extLst>
          </p:cNvPr>
          <p:cNvPicPr>
            <a:picLocks noChangeAspect="1"/>
          </p:cNvPicPr>
          <p:nvPr/>
        </p:nvPicPr>
        <p:blipFill>
          <a:blip r:embed="rId2"/>
          <a:stretch>
            <a:fillRect/>
          </a:stretch>
        </p:blipFill>
        <p:spPr>
          <a:xfrm>
            <a:off x="10058068" y="2519360"/>
            <a:ext cx="828919" cy="505739"/>
          </a:xfrm>
          <a:prstGeom prst="rect">
            <a:avLst/>
          </a:prstGeom>
        </p:spPr>
      </p:pic>
      <p:pic>
        <p:nvPicPr>
          <p:cNvPr id="6" name="Picture 4" descr="http://www.transhumanist.com/volume1/power_075.jpg">
            <a:extLst>
              <a:ext uri="{FF2B5EF4-FFF2-40B4-BE49-F238E27FC236}">
                <a16:creationId xmlns:a16="http://schemas.microsoft.com/office/drawing/2014/main" id="{533813CB-1A8F-A6D1-76EC-D01FE43C1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127" y="1151253"/>
            <a:ext cx="6867394" cy="549391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CD53BCE-68A4-842E-8C7E-8869A64569B5}"/>
              </a:ext>
            </a:extLst>
          </p:cNvPr>
          <p:cNvCxnSpPr/>
          <p:nvPr/>
        </p:nvCxnSpPr>
        <p:spPr>
          <a:xfrm>
            <a:off x="2813796" y="4223535"/>
            <a:ext cx="1313034"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448039-D2EB-525F-1766-5A8201F193E3}"/>
              </a:ext>
            </a:extLst>
          </p:cNvPr>
          <p:cNvCxnSpPr/>
          <p:nvPr/>
        </p:nvCxnSpPr>
        <p:spPr>
          <a:xfrm>
            <a:off x="2963176" y="3718829"/>
            <a:ext cx="2499461"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5A627E3-7D27-C5C0-29C2-F1313BC49C58}"/>
              </a:ext>
            </a:extLst>
          </p:cNvPr>
          <p:cNvCxnSpPr/>
          <p:nvPr/>
        </p:nvCxnSpPr>
        <p:spPr>
          <a:xfrm>
            <a:off x="2963176" y="2994978"/>
            <a:ext cx="2970907"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1EACF9-F453-0511-E588-741F00A9E173}"/>
              </a:ext>
            </a:extLst>
          </p:cNvPr>
          <p:cNvSpPr/>
          <p:nvPr/>
        </p:nvSpPr>
        <p:spPr>
          <a:xfrm>
            <a:off x="2131937" y="3843031"/>
            <a:ext cx="1250819" cy="338554"/>
          </a:xfrm>
          <a:prstGeom prst="rect">
            <a:avLst/>
          </a:prstGeom>
          <a:solidFill>
            <a:schemeClr val="accent1"/>
          </a:solidFill>
        </p:spPr>
        <p:txBody>
          <a:bodyPr wrap="square">
            <a:spAutoFit/>
          </a:bodyPr>
          <a:lstStyle/>
          <a:p>
            <a:pPr algn="ctr"/>
            <a:r>
              <a:rPr lang="en-US" sz="1600" dirty="0">
                <a:solidFill>
                  <a:schemeClr val="bg1"/>
                </a:solidFill>
                <a:latin typeface="Palatino Linotype" panose="02040502050505030304" pitchFamily="18" charset="0"/>
              </a:rPr>
              <a:t>Perceptron</a:t>
            </a:r>
          </a:p>
        </p:txBody>
      </p:sp>
      <p:sp>
        <p:nvSpPr>
          <p:cNvPr id="11" name="Rectangle 10">
            <a:extLst>
              <a:ext uri="{FF2B5EF4-FFF2-40B4-BE49-F238E27FC236}">
                <a16:creationId xmlns:a16="http://schemas.microsoft.com/office/drawing/2014/main" id="{445FC4C7-DA5E-52B8-1BCA-DE833666A903}"/>
              </a:ext>
            </a:extLst>
          </p:cNvPr>
          <p:cNvSpPr/>
          <p:nvPr/>
        </p:nvSpPr>
        <p:spPr>
          <a:xfrm>
            <a:off x="1420951" y="3360429"/>
            <a:ext cx="2160494" cy="338554"/>
          </a:xfrm>
          <a:prstGeom prst="rect">
            <a:avLst/>
          </a:prstGeom>
          <a:solidFill>
            <a:schemeClr val="accent1"/>
          </a:solidFill>
        </p:spPr>
        <p:txBody>
          <a:bodyPr wrap="square">
            <a:spAutoFit/>
          </a:bodyPr>
          <a:lstStyle/>
          <a:p>
            <a:pPr algn="ctr"/>
            <a:r>
              <a:rPr lang="en-US" sz="1600" dirty="0">
                <a:solidFill>
                  <a:schemeClr val="bg1"/>
                </a:solidFill>
                <a:latin typeface="Palatino Linotype" panose="02040502050505030304" pitchFamily="18" charset="0"/>
              </a:rPr>
              <a:t>Backpropagation</a:t>
            </a:r>
          </a:p>
        </p:txBody>
      </p:sp>
      <p:sp>
        <p:nvSpPr>
          <p:cNvPr id="12" name="Rectangle 11">
            <a:extLst>
              <a:ext uri="{FF2B5EF4-FFF2-40B4-BE49-F238E27FC236}">
                <a16:creationId xmlns:a16="http://schemas.microsoft.com/office/drawing/2014/main" id="{01FC1D98-D9CA-9423-C0F8-A433255B1414}"/>
              </a:ext>
            </a:extLst>
          </p:cNvPr>
          <p:cNvSpPr/>
          <p:nvPr/>
        </p:nvSpPr>
        <p:spPr>
          <a:xfrm>
            <a:off x="1799856" y="2585252"/>
            <a:ext cx="1686560" cy="338554"/>
          </a:xfrm>
          <a:prstGeom prst="rect">
            <a:avLst/>
          </a:prstGeom>
          <a:solidFill>
            <a:schemeClr val="accent1"/>
          </a:solidFill>
        </p:spPr>
        <p:txBody>
          <a:bodyPr wrap="square">
            <a:spAutoFit/>
          </a:bodyPr>
          <a:lstStyle/>
          <a:p>
            <a:pPr algn="ctr"/>
            <a:r>
              <a:rPr lang="en-US" sz="1600" dirty="0">
                <a:solidFill>
                  <a:schemeClr val="bg1"/>
                </a:solidFill>
                <a:latin typeface="Palatino Linotype" panose="02040502050505030304" pitchFamily="18" charset="0"/>
              </a:rPr>
              <a:t>OCR with CNN</a:t>
            </a:r>
          </a:p>
        </p:txBody>
      </p:sp>
      <p:sp>
        <p:nvSpPr>
          <p:cNvPr id="13" name="Rectangle 12">
            <a:extLst>
              <a:ext uri="{FF2B5EF4-FFF2-40B4-BE49-F238E27FC236}">
                <a16:creationId xmlns:a16="http://schemas.microsoft.com/office/drawing/2014/main" id="{FAE6BA20-C3D5-23C2-E380-4132E49F7958}"/>
              </a:ext>
            </a:extLst>
          </p:cNvPr>
          <p:cNvSpPr/>
          <p:nvPr/>
        </p:nvSpPr>
        <p:spPr>
          <a:xfrm>
            <a:off x="580596" y="1990401"/>
            <a:ext cx="2868112" cy="338554"/>
          </a:xfrm>
          <a:prstGeom prst="rect">
            <a:avLst/>
          </a:prstGeom>
          <a:solidFill>
            <a:schemeClr val="accent1"/>
          </a:solidFill>
        </p:spPr>
        <p:txBody>
          <a:bodyPr wrap="square">
            <a:spAutoFit/>
          </a:bodyPr>
          <a:lstStyle/>
          <a:p>
            <a:pPr algn="ctr"/>
            <a:r>
              <a:rPr lang="en-US" sz="1600" dirty="0">
                <a:solidFill>
                  <a:schemeClr val="bg1"/>
                </a:solidFill>
                <a:latin typeface="Palatino Linotype" panose="02040502050505030304" pitchFamily="18" charset="0"/>
              </a:rPr>
              <a:t>Object recognition with CNN</a:t>
            </a:r>
          </a:p>
        </p:txBody>
      </p:sp>
      <p:cxnSp>
        <p:nvCxnSpPr>
          <p:cNvPr id="14" name="Straight Arrow Connector 13">
            <a:extLst>
              <a:ext uri="{FF2B5EF4-FFF2-40B4-BE49-F238E27FC236}">
                <a16:creationId xmlns:a16="http://schemas.microsoft.com/office/drawing/2014/main" id="{8C3E5B46-CB1E-7494-B749-4223952D6E28}"/>
              </a:ext>
            </a:extLst>
          </p:cNvPr>
          <p:cNvCxnSpPr/>
          <p:nvPr/>
        </p:nvCxnSpPr>
        <p:spPr>
          <a:xfrm>
            <a:off x="2963176" y="2345051"/>
            <a:ext cx="3509387"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7AD4FC2-782F-99C2-F215-4AD2590BC9BA}"/>
              </a:ext>
            </a:extLst>
          </p:cNvPr>
          <p:cNvCxnSpPr>
            <a:stCxn id="25" idx="0"/>
          </p:cNvCxnSpPr>
          <p:nvPr/>
        </p:nvCxnSpPr>
        <p:spPr>
          <a:xfrm flipH="1" flipV="1">
            <a:off x="5228856" y="4228457"/>
            <a:ext cx="2820864" cy="111462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FEDC39-1EB4-622E-338F-1E0F812A03FA}"/>
              </a:ext>
            </a:extLst>
          </p:cNvPr>
          <p:cNvCxnSpPr>
            <a:stCxn id="23" idx="1"/>
          </p:cNvCxnSpPr>
          <p:nvPr/>
        </p:nvCxnSpPr>
        <p:spPr>
          <a:xfrm flipH="1" flipV="1">
            <a:off x="5772082" y="3718831"/>
            <a:ext cx="2413334" cy="36248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3FD815-43B4-FEDE-2410-15AA2815364A}"/>
              </a:ext>
            </a:extLst>
          </p:cNvPr>
          <p:cNvCxnSpPr>
            <a:stCxn id="22" idx="1"/>
          </p:cNvCxnSpPr>
          <p:nvPr/>
        </p:nvCxnSpPr>
        <p:spPr>
          <a:xfrm flipH="1">
            <a:off x="6285498" y="2672820"/>
            <a:ext cx="2047328" cy="32832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3398BEE-6AC7-2E89-E5A3-DA8AA75B1D73}"/>
              </a:ext>
            </a:extLst>
          </p:cNvPr>
          <p:cNvCxnSpPr>
            <a:stCxn id="20" idx="1"/>
          </p:cNvCxnSpPr>
          <p:nvPr/>
        </p:nvCxnSpPr>
        <p:spPr>
          <a:xfrm flipH="1">
            <a:off x="6800075" y="1687748"/>
            <a:ext cx="1425918" cy="671985"/>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3C72A1-FCE5-93EC-2E7F-B8C746E54655}"/>
              </a:ext>
            </a:extLst>
          </p:cNvPr>
          <p:cNvCxnSpPr>
            <a:cxnSpLocks/>
          </p:cNvCxnSpPr>
          <p:nvPr/>
        </p:nvCxnSpPr>
        <p:spPr>
          <a:xfrm flipH="1">
            <a:off x="7027177" y="471289"/>
            <a:ext cx="2351899" cy="1325045"/>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B89BF44-9724-D704-A934-F2B2F5E299FD}"/>
              </a:ext>
            </a:extLst>
          </p:cNvPr>
          <p:cNvSpPr/>
          <p:nvPr/>
        </p:nvSpPr>
        <p:spPr>
          <a:xfrm>
            <a:off x="8225993" y="1395360"/>
            <a:ext cx="2975058" cy="584775"/>
          </a:xfrm>
          <a:prstGeom prst="rect">
            <a:avLst/>
          </a:prstGeom>
          <a:solidFill>
            <a:schemeClr val="accent1"/>
          </a:solidFill>
        </p:spPr>
        <p:txBody>
          <a:bodyPr wrap="square">
            <a:spAutoFit/>
          </a:bodyPr>
          <a:lstStyle/>
          <a:p>
            <a:r>
              <a:rPr lang="en-US" sz="1600" dirty="0" err="1">
                <a:solidFill>
                  <a:schemeClr val="bg1"/>
                </a:solidFill>
                <a:latin typeface="Palatino Linotype" panose="02040502050505030304" pitchFamily="18" charset="0"/>
              </a:rPr>
              <a:t>Imagenet</a:t>
            </a:r>
            <a:r>
              <a:rPr lang="en-US" sz="1600" dirty="0">
                <a:solidFill>
                  <a:schemeClr val="bg1"/>
                </a:solidFill>
                <a:latin typeface="Palatino Linotype" panose="02040502050505030304" pitchFamily="18" charset="0"/>
              </a:rPr>
              <a:t>: 1000 classes from real images, 1M images</a:t>
            </a:r>
          </a:p>
        </p:txBody>
      </p:sp>
      <p:sp>
        <p:nvSpPr>
          <p:cNvPr id="21" name="Rectangle 20">
            <a:extLst>
              <a:ext uri="{FF2B5EF4-FFF2-40B4-BE49-F238E27FC236}">
                <a16:creationId xmlns:a16="http://schemas.microsoft.com/office/drawing/2014/main" id="{2BDA4F8D-239C-CA1E-6729-4C6901CB9311}"/>
              </a:ext>
            </a:extLst>
          </p:cNvPr>
          <p:cNvSpPr/>
          <p:nvPr/>
        </p:nvSpPr>
        <p:spPr>
          <a:xfrm>
            <a:off x="6800075" y="67080"/>
            <a:ext cx="5266968" cy="338554"/>
          </a:xfrm>
          <a:prstGeom prst="rect">
            <a:avLst/>
          </a:prstGeom>
          <a:solidFill>
            <a:schemeClr val="accent1"/>
          </a:solidFill>
        </p:spPr>
        <p:txBody>
          <a:bodyPr wrap="square">
            <a:spAutoFit/>
          </a:bodyPr>
          <a:lstStyle/>
          <a:p>
            <a:r>
              <a:rPr lang="en-US" sz="1600" dirty="0">
                <a:solidFill>
                  <a:schemeClr val="bg1"/>
                </a:solidFill>
                <a:latin typeface="Palatino Linotype" panose="02040502050505030304" pitchFamily="18" charset="0"/>
              </a:rPr>
              <a:t>Datasets of everything (video, multi-modal, robots etc. )</a:t>
            </a:r>
          </a:p>
        </p:txBody>
      </p:sp>
      <p:sp>
        <p:nvSpPr>
          <p:cNvPr id="22" name="Rectangle 21">
            <a:extLst>
              <a:ext uri="{FF2B5EF4-FFF2-40B4-BE49-F238E27FC236}">
                <a16:creationId xmlns:a16="http://schemas.microsoft.com/office/drawing/2014/main" id="{10481AD7-C7EC-8A11-AFF7-582F895CCD7A}"/>
              </a:ext>
            </a:extLst>
          </p:cNvPr>
          <p:cNvSpPr/>
          <p:nvPr/>
        </p:nvSpPr>
        <p:spPr>
          <a:xfrm>
            <a:off x="8332826" y="2503543"/>
            <a:ext cx="1567804" cy="338554"/>
          </a:xfrm>
          <a:prstGeom prst="rect">
            <a:avLst/>
          </a:prstGeom>
          <a:solidFill>
            <a:schemeClr val="accent1"/>
          </a:solidFill>
        </p:spPr>
        <p:txBody>
          <a:bodyPr wrap="square">
            <a:spAutoFit/>
          </a:bodyPr>
          <a:lstStyle/>
          <a:p>
            <a:r>
              <a:rPr lang="en-US" sz="1600" dirty="0">
                <a:solidFill>
                  <a:schemeClr val="bg1"/>
                </a:solidFill>
                <a:latin typeface="Palatino Linotype" panose="02040502050505030304" pitchFamily="18" charset="0"/>
              </a:rPr>
              <a:t>Bank </a:t>
            </a:r>
            <a:r>
              <a:rPr lang="en-US" sz="1600" dirty="0" err="1">
                <a:solidFill>
                  <a:schemeClr val="bg1"/>
                </a:solidFill>
                <a:latin typeface="Palatino Linotype" panose="02040502050505030304" pitchFamily="18" charset="0"/>
              </a:rPr>
              <a:t>cheques</a:t>
            </a:r>
            <a:endParaRPr lang="en-US" sz="1600" dirty="0">
              <a:solidFill>
                <a:schemeClr val="bg1"/>
              </a:solidFill>
              <a:latin typeface="Palatino Linotype" panose="02040502050505030304" pitchFamily="18" charset="0"/>
            </a:endParaRPr>
          </a:p>
        </p:txBody>
      </p:sp>
      <p:sp>
        <p:nvSpPr>
          <p:cNvPr id="23" name="Rectangle 22">
            <a:extLst>
              <a:ext uri="{FF2B5EF4-FFF2-40B4-BE49-F238E27FC236}">
                <a16:creationId xmlns:a16="http://schemas.microsoft.com/office/drawing/2014/main" id="{DC693F0D-5BA4-4439-0A88-0E3F4FC3DF8D}"/>
              </a:ext>
            </a:extLst>
          </p:cNvPr>
          <p:cNvSpPr/>
          <p:nvPr/>
        </p:nvSpPr>
        <p:spPr>
          <a:xfrm>
            <a:off x="8185416" y="3912036"/>
            <a:ext cx="2564006" cy="338554"/>
          </a:xfrm>
          <a:prstGeom prst="rect">
            <a:avLst/>
          </a:prstGeom>
          <a:solidFill>
            <a:schemeClr val="accent1"/>
          </a:solidFill>
        </p:spPr>
        <p:txBody>
          <a:bodyPr wrap="square">
            <a:spAutoFit/>
          </a:bodyPr>
          <a:lstStyle/>
          <a:p>
            <a:r>
              <a:rPr lang="en-US" sz="1600" dirty="0">
                <a:solidFill>
                  <a:schemeClr val="bg1"/>
                </a:solidFill>
                <a:latin typeface="Palatino Linotype" panose="02040502050505030304" pitchFamily="18" charset="0"/>
              </a:rPr>
              <a:t>Parity, negation problems</a:t>
            </a:r>
          </a:p>
        </p:txBody>
      </p:sp>
      <p:pic>
        <p:nvPicPr>
          <p:cNvPr id="24" name="Picture 2" descr="https://upload.wikimedia.org/wikipedia/en/thumb/5/52/Mark_I_perceptron.jpeg/220px-Mark_I_perceptron.jpeg">
            <a:extLst>
              <a:ext uri="{FF2B5EF4-FFF2-40B4-BE49-F238E27FC236}">
                <a16:creationId xmlns:a16="http://schemas.microsoft.com/office/drawing/2014/main" id="{82A393C7-3912-1116-EC11-E2111EAC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9052" y="4395800"/>
            <a:ext cx="1696764" cy="2090106"/>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AB8A92E6-30DE-3F2F-982B-914E8DDB0DAB}"/>
              </a:ext>
            </a:extLst>
          </p:cNvPr>
          <p:cNvSpPr/>
          <p:nvPr/>
        </p:nvSpPr>
        <p:spPr>
          <a:xfrm rot="16200000">
            <a:off x="7155185" y="5158415"/>
            <a:ext cx="2158402" cy="369332"/>
          </a:xfrm>
          <a:prstGeom prst="rect">
            <a:avLst/>
          </a:prstGeom>
          <a:noFill/>
        </p:spPr>
        <p:txBody>
          <a:bodyPr wrap="square">
            <a:spAutoFit/>
          </a:bodyPr>
          <a:lstStyle/>
          <a:p>
            <a:r>
              <a:rPr lang="en-US" dirty="0">
                <a:solidFill>
                  <a:srgbClr val="BD582C"/>
                </a:solidFill>
                <a:latin typeface="Palatino Linotype" panose="02040502050505030304" pitchFamily="18" charset="0"/>
              </a:rPr>
              <a:t>Mark I Perceptron</a:t>
            </a:r>
          </a:p>
        </p:txBody>
      </p:sp>
      <p:sp>
        <p:nvSpPr>
          <p:cNvPr id="26" name="Rectangle 25">
            <a:extLst>
              <a:ext uri="{FF2B5EF4-FFF2-40B4-BE49-F238E27FC236}">
                <a16:creationId xmlns:a16="http://schemas.microsoft.com/office/drawing/2014/main" id="{1DC47621-3CD9-B536-4B53-4D83C5CB39C2}"/>
              </a:ext>
            </a:extLst>
          </p:cNvPr>
          <p:cNvSpPr/>
          <p:nvPr/>
        </p:nvSpPr>
        <p:spPr>
          <a:xfrm>
            <a:off x="8471332" y="6109344"/>
            <a:ext cx="1604651" cy="338554"/>
          </a:xfrm>
          <a:prstGeom prst="rect">
            <a:avLst/>
          </a:prstGeom>
          <a:solidFill>
            <a:schemeClr val="accent1"/>
          </a:solidFill>
        </p:spPr>
        <p:txBody>
          <a:bodyPr wrap="square">
            <a:spAutoFit/>
          </a:bodyPr>
          <a:lstStyle/>
          <a:p>
            <a:r>
              <a:rPr lang="en-US" sz="1600" dirty="0">
                <a:solidFill>
                  <a:schemeClr val="bg1"/>
                </a:solidFill>
                <a:latin typeface="Palatino Linotype" panose="02040502050505030304" pitchFamily="18" charset="0"/>
              </a:rPr>
              <a:t>Potentiometers</a:t>
            </a:r>
          </a:p>
        </p:txBody>
      </p:sp>
      <p:pic>
        <p:nvPicPr>
          <p:cNvPr id="27" name="Picture 4" descr="http://www.gustafsonresearch.com/thesis_html/img36.png">
            <a:extLst>
              <a:ext uri="{FF2B5EF4-FFF2-40B4-BE49-F238E27FC236}">
                <a16:creationId xmlns:a16="http://schemas.microsoft.com/office/drawing/2014/main" id="{AB885366-3895-2044-6669-BBA06BA9F7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5118" y="3718829"/>
            <a:ext cx="968241" cy="7382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pbs.twimg.com/media/BznQlnSIEAA_pY1.png">
            <a:extLst>
              <a:ext uri="{FF2B5EF4-FFF2-40B4-BE49-F238E27FC236}">
                <a16:creationId xmlns:a16="http://schemas.microsoft.com/office/drawing/2014/main" id="{2A63BBB2-6529-1A22-191A-72F161C3CA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15527" y="1349315"/>
            <a:ext cx="844538" cy="10490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2B1E94A-4AE9-CB1F-8973-79E194F82ADE}"/>
              </a:ext>
            </a:extLst>
          </p:cNvPr>
          <p:cNvSpPr/>
          <p:nvPr/>
        </p:nvSpPr>
        <p:spPr>
          <a:xfrm>
            <a:off x="213412" y="4442680"/>
            <a:ext cx="3172887" cy="541612"/>
          </a:xfrm>
          <a:prstGeom prst="rect">
            <a:avLst/>
          </a:prstGeom>
          <a:solidFill>
            <a:srgbClr val="FF0000"/>
          </a:solidFill>
        </p:spPr>
        <p:txBody>
          <a:bodyPr wrap="square">
            <a:spAutoFit/>
          </a:bodyPr>
          <a:lstStyle/>
          <a:p>
            <a:pPr algn="ctr"/>
            <a:r>
              <a:rPr lang="en-US" sz="2800" b="1" dirty="0">
                <a:latin typeface="Palatino Linotype" panose="02040502050505030304" pitchFamily="18" charset="0"/>
              </a:rPr>
              <a:t>1. Better hardware</a:t>
            </a:r>
          </a:p>
        </p:txBody>
      </p:sp>
      <p:sp>
        <p:nvSpPr>
          <p:cNvPr id="30" name="Rectangle 29">
            <a:extLst>
              <a:ext uri="{FF2B5EF4-FFF2-40B4-BE49-F238E27FC236}">
                <a16:creationId xmlns:a16="http://schemas.microsoft.com/office/drawing/2014/main" id="{CDE92CD9-15EC-4A66-EBFA-8FD981A75038}"/>
              </a:ext>
            </a:extLst>
          </p:cNvPr>
          <p:cNvSpPr/>
          <p:nvPr/>
        </p:nvSpPr>
        <p:spPr>
          <a:xfrm>
            <a:off x="5015062" y="5755401"/>
            <a:ext cx="2946556" cy="523220"/>
          </a:xfrm>
          <a:prstGeom prst="rect">
            <a:avLst/>
          </a:prstGeom>
          <a:solidFill>
            <a:srgbClr val="FF0000"/>
          </a:solidFill>
        </p:spPr>
        <p:txBody>
          <a:bodyPr wrap="square">
            <a:spAutoFit/>
          </a:bodyPr>
          <a:lstStyle/>
          <a:p>
            <a:pPr algn="ctr"/>
            <a:r>
              <a:rPr lang="en-US" sz="2800" b="1" dirty="0">
                <a:latin typeface="Palatino Linotype" panose="02040502050505030304" pitchFamily="18" charset="0"/>
              </a:rPr>
              <a:t>2. Bigger data</a:t>
            </a:r>
          </a:p>
        </p:txBody>
      </p:sp>
      <p:sp>
        <p:nvSpPr>
          <p:cNvPr id="31" name="Rectangle 30">
            <a:extLst>
              <a:ext uri="{FF2B5EF4-FFF2-40B4-BE49-F238E27FC236}">
                <a16:creationId xmlns:a16="http://schemas.microsoft.com/office/drawing/2014/main" id="{6DDF1DB0-E907-5506-43BA-CF7912C567E5}"/>
              </a:ext>
            </a:extLst>
          </p:cNvPr>
          <p:cNvSpPr/>
          <p:nvPr/>
        </p:nvSpPr>
        <p:spPr>
          <a:xfrm>
            <a:off x="8904584" y="5017018"/>
            <a:ext cx="3420049" cy="523220"/>
          </a:xfrm>
          <a:prstGeom prst="rect">
            <a:avLst/>
          </a:prstGeom>
          <a:solidFill>
            <a:srgbClr val="FF0000"/>
          </a:solidFill>
        </p:spPr>
        <p:txBody>
          <a:bodyPr wrap="square">
            <a:spAutoFit/>
          </a:bodyPr>
          <a:lstStyle/>
          <a:p>
            <a:pPr algn="ctr"/>
            <a:r>
              <a:rPr lang="en-US" sz="2800" b="1" dirty="0">
                <a:latin typeface="Palatino Linotype" panose="02040502050505030304" pitchFamily="18" charset="0"/>
              </a:rPr>
              <a:t>3. Better algorithms</a:t>
            </a:r>
          </a:p>
        </p:txBody>
      </p:sp>
    </p:spTree>
    <p:extLst>
      <p:ext uri="{BB962C8B-B14F-4D97-AF65-F5344CB8AC3E}">
        <p14:creationId xmlns:p14="http://schemas.microsoft.com/office/powerpoint/2010/main" val="109104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2425-EEDA-468C-85AA-EC5A7EA948C6}"/>
              </a:ext>
            </a:extLst>
          </p:cNvPr>
          <p:cNvSpPr>
            <a:spLocks noGrp="1"/>
          </p:cNvSpPr>
          <p:nvPr>
            <p:ph type="title"/>
          </p:nvPr>
        </p:nvSpPr>
        <p:spPr/>
        <p:txBody>
          <a:bodyPr/>
          <a:lstStyle/>
          <a:p>
            <a:r>
              <a:rPr lang="en-NL" dirty="0"/>
              <a:t>Golden era of deep learning</a:t>
            </a:r>
          </a:p>
        </p:txBody>
      </p:sp>
      <p:sp>
        <p:nvSpPr>
          <p:cNvPr id="4" name="TextBox 3">
            <a:extLst>
              <a:ext uri="{FF2B5EF4-FFF2-40B4-BE49-F238E27FC236}">
                <a16:creationId xmlns:a16="http://schemas.microsoft.com/office/drawing/2014/main" id="{1E7C7048-7211-FEE1-DE37-7C246C8E8BCC}"/>
              </a:ext>
            </a:extLst>
          </p:cNvPr>
          <p:cNvSpPr txBox="1"/>
          <p:nvPr/>
        </p:nvSpPr>
        <p:spPr>
          <a:xfrm rot="18518921">
            <a:off x="3623019" y="2709474"/>
            <a:ext cx="3061374" cy="523220"/>
          </a:xfrm>
          <a:prstGeom prst="rect">
            <a:avLst/>
          </a:prstGeom>
          <a:noFill/>
          <a:ln>
            <a:noFill/>
          </a:ln>
        </p:spPr>
        <p:txBody>
          <a:bodyPr wrap="square" rtlCol="0">
            <a:spAutoFit/>
          </a:bodyPr>
          <a:lstStyle/>
          <a:p>
            <a:r>
              <a:rPr lang="en-US" sz="1400" dirty="0">
                <a:latin typeface="+mj-lt"/>
              </a:rPr>
              <a:t>Backpropagation, </a:t>
            </a:r>
            <a:r>
              <a:rPr lang="en-US" sz="1400" dirty="0" err="1">
                <a:latin typeface="+mj-lt"/>
              </a:rPr>
              <a:t>Rumelhart</a:t>
            </a:r>
            <a:r>
              <a:rPr lang="en-US" sz="1400" dirty="0">
                <a:latin typeface="+mj-lt"/>
              </a:rPr>
              <a:t>, Hinton and Williams</a:t>
            </a:r>
          </a:p>
        </p:txBody>
      </p:sp>
      <p:sp>
        <p:nvSpPr>
          <p:cNvPr id="5" name="TextBox 4">
            <a:extLst>
              <a:ext uri="{FF2B5EF4-FFF2-40B4-BE49-F238E27FC236}">
                <a16:creationId xmlns:a16="http://schemas.microsoft.com/office/drawing/2014/main" id="{B25BF3C0-59D0-BA29-F6B9-62CA40FCC17A}"/>
              </a:ext>
            </a:extLst>
          </p:cNvPr>
          <p:cNvSpPr txBox="1"/>
          <p:nvPr/>
        </p:nvSpPr>
        <p:spPr>
          <a:xfrm rot="18518921">
            <a:off x="4327905" y="2892117"/>
            <a:ext cx="3061374" cy="307777"/>
          </a:xfrm>
          <a:prstGeom prst="rect">
            <a:avLst/>
          </a:prstGeom>
          <a:noFill/>
          <a:ln>
            <a:noFill/>
          </a:ln>
        </p:spPr>
        <p:txBody>
          <a:bodyPr wrap="square" rtlCol="0">
            <a:spAutoFit/>
          </a:bodyPr>
          <a:lstStyle/>
          <a:p>
            <a:r>
              <a:rPr lang="en-US" sz="1400" dirty="0">
                <a:latin typeface="+mj-lt"/>
              </a:rPr>
              <a:t>LSTM, </a:t>
            </a:r>
            <a:r>
              <a:rPr lang="en-US" sz="1400" dirty="0" err="1">
                <a:latin typeface="+mj-lt"/>
              </a:rPr>
              <a:t>Hochreiter</a:t>
            </a:r>
            <a:r>
              <a:rPr lang="en-US" sz="1400" dirty="0">
                <a:latin typeface="+mj-lt"/>
              </a:rPr>
              <a:t> and </a:t>
            </a:r>
            <a:r>
              <a:rPr lang="en-US" sz="1400" dirty="0" err="1">
                <a:latin typeface="+mj-lt"/>
              </a:rPr>
              <a:t>Schmidhuber</a:t>
            </a:r>
            <a:endParaRPr lang="en-US" sz="1400" dirty="0">
              <a:latin typeface="+mj-lt"/>
            </a:endParaRPr>
          </a:p>
        </p:txBody>
      </p:sp>
      <p:sp>
        <p:nvSpPr>
          <p:cNvPr id="6" name="TextBox 5">
            <a:extLst>
              <a:ext uri="{FF2B5EF4-FFF2-40B4-BE49-F238E27FC236}">
                <a16:creationId xmlns:a16="http://schemas.microsoft.com/office/drawing/2014/main" id="{D6D9A7C6-4FFE-249F-3640-012560C42F81}"/>
              </a:ext>
            </a:extLst>
          </p:cNvPr>
          <p:cNvSpPr txBox="1"/>
          <p:nvPr/>
        </p:nvSpPr>
        <p:spPr>
          <a:xfrm rot="18518921">
            <a:off x="5165672" y="2709475"/>
            <a:ext cx="3061374" cy="523220"/>
          </a:xfrm>
          <a:prstGeom prst="rect">
            <a:avLst/>
          </a:prstGeom>
          <a:noFill/>
          <a:ln>
            <a:noFill/>
          </a:ln>
        </p:spPr>
        <p:txBody>
          <a:bodyPr wrap="square" rtlCol="0">
            <a:spAutoFit/>
          </a:bodyPr>
          <a:lstStyle/>
          <a:p>
            <a:r>
              <a:rPr lang="en-US" sz="1400" dirty="0">
                <a:latin typeface="+mj-lt"/>
              </a:rPr>
              <a:t>OCR, </a:t>
            </a:r>
            <a:r>
              <a:rPr lang="en-US" sz="1400" dirty="0" err="1">
                <a:latin typeface="+mj-lt"/>
              </a:rPr>
              <a:t>LeCun</a:t>
            </a:r>
            <a:r>
              <a:rPr lang="en-US" sz="1400" dirty="0">
                <a:latin typeface="+mj-lt"/>
              </a:rPr>
              <a:t>, </a:t>
            </a:r>
            <a:r>
              <a:rPr lang="en-US" sz="1400" dirty="0" err="1">
                <a:latin typeface="+mj-lt"/>
              </a:rPr>
              <a:t>Bottou</a:t>
            </a:r>
            <a:r>
              <a:rPr lang="en-US" sz="1400" dirty="0">
                <a:latin typeface="+mj-lt"/>
              </a:rPr>
              <a:t>, </a:t>
            </a:r>
            <a:r>
              <a:rPr lang="en-US" sz="1400" dirty="0" err="1">
                <a:latin typeface="+mj-lt"/>
              </a:rPr>
              <a:t>Bengio</a:t>
            </a:r>
            <a:r>
              <a:rPr lang="en-US" sz="1400" dirty="0">
                <a:latin typeface="+mj-lt"/>
              </a:rPr>
              <a:t> and </a:t>
            </a:r>
            <a:r>
              <a:rPr lang="en-US" sz="1400" dirty="0" err="1">
                <a:latin typeface="+mj-lt"/>
              </a:rPr>
              <a:t>Haffner</a:t>
            </a:r>
            <a:endParaRPr lang="en-US" sz="1400" dirty="0">
              <a:latin typeface="+mj-lt"/>
            </a:endParaRPr>
          </a:p>
        </p:txBody>
      </p:sp>
      <p:sp>
        <p:nvSpPr>
          <p:cNvPr id="7" name="TextBox 6">
            <a:extLst>
              <a:ext uri="{FF2B5EF4-FFF2-40B4-BE49-F238E27FC236}">
                <a16:creationId xmlns:a16="http://schemas.microsoft.com/office/drawing/2014/main" id="{E1B948AC-997C-EE8E-AE6F-E3B5BD71BCA8}"/>
              </a:ext>
            </a:extLst>
          </p:cNvPr>
          <p:cNvSpPr txBox="1"/>
          <p:nvPr/>
        </p:nvSpPr>
        <p:spPr>
          <a:xfrm rot="18518921">
            <a:off x="7471042" y="2709478"/>
            <a:ext cx="3061374" cy="523220"/>
          </a:xfrm>
          <a:prstGeom prst="rect">
            <a:avLst/>
          </a:prstGeom>
          <a:noFill/>
        </p:spPr>
        <p:txBody>
          <a:bodyPr wrap="square" rtlCol="0">
            <a:spAutoFit/>
          </a:bodyPr>
          <a:lstStyle/>
          <a:p>
            <a:r>
              <a:rPr lang="en-US" sz="1400" dirty="0" err="1">
                <a:latin typeface="+mj-lt"/>
              </a:rPr>
              <a:t>Alexnet</a:t>
            </a:r>
            <a:r>
              <a:rPr lang="en-US" sz="1400" dirty="0">
                <a:latin typeface="+mj-lt"/>
              </a:rPr>
              <a:t>, </a:t>
            </a:r>
            <a:r>
              <a:rPr lang="en-US" sz="1400" dirty="0" err="1">
                <a:latin typeface="+mj-lt"/>
              </a:rPr>
              <a:t>LeCun</a:t>
            </a:r>
            <a:r>
              <a:rPr lang="en-US" sz="1400" dirty="0">
                <a:latin typeface="+mj-lt"/>
              </a:rPr>
              <a:t>, </a:t>
            </a:r>
            <a:r>
              <a:rPr lang="en-US" sz="1400" dirty="0" err="1">
                <a:latin typeface="+mj-lt"/>
              </a:rPr>
              <a:t>Bottou</a:t>
            </a:r>
            <a:r>
              <a:rPr lang="en-US" sz="1400" dirty="0">
                <a:latin typeface="+mj-lt"/>
              </a:rPr>
              <a:t>, </a:t>
            </a:r>
            <a:r>
              <a:rPr lang="en-US" sz="1400" dirty="0" err="1">
                <a:latin typeface="+mj-lt"/>
              </a:rPr>
              <a:t>Bengio</a:t>
            </a:r>
            <a:r>
              <a:rPr lang="en-US" sz="1400" dirty="0">
                <a:latin typeface="+mj-lt"/>
              </a:rPr>
              <a:t> and Haffner</a:t>
            </a:r>
          </a:p>
        </p:txBody>
      </p:sp>
      <p:sp>
        <p:nvSpPr>
          <p:cNvPr id="8" name="TextBox 7">
            <a:extLst>
              <a:ext uri="{FF2B5EF4-FFF2-40B4-BE49-F238E27FC236}">
                <a16:creationId xmlns:a16="http://schemas.microsoft.com/office/drawing/2014/main" id="{3DFEAC79-92AB-27DC-9167-33033BA17856}"/>
              </a:ext>
            </a:extLst>
          </p:cNvPr>
          <p:cNvSpPr txBox="1"/>
          <p:nvPr/>
        </p:nvSpPr>
        <p:spPr>
          <a:xfrm rot="18518921">
            <a:off x="6657375" y="2892120"/>
            <a:ext cx="3061374" cy="307777"/>
          </a:xfrm>
          <a:prstGeom prst="rect">
            <a:avLst/>
          </a:prstGeom>
          <a:noFill/>
        </p:spPr>
        <p:txBody>
          <a:bodyPr wrap="square" rtlCol="0">
            <a:spAutoFit/>
          </a:bodyPr>
          <a:lstStyle/>
          <a:p>
            <a:r>
              <a:rPr lang="en-US" sz="1400" dirty="0" err="1">
                <a:latin typeface="+mj-lt"/>
              </a:rPr>
              <a:t>Imagenet</a:t>
            </a:r>
            <a:r>
              <a:rPr lang="en-US" sz="1400" dirty="0">
                <a:latin typeface="+mj-lt"/>
              </a:rPr>
              <a:t>, Deng et al.</a:t>
            </a:r>
          </a:p>
        </p:txBody>
      </p:sp>
      <p:sp>
        <p:nvSpPr>
          <p:cNvPr id="9" name="TextBox 8">
            <a:extLst>
              <a:ext uri="{FF2B5EF4-FFF2-40B4-BE49-F238E27FC236}">
                <a16:creationId xmlns:a16="http://schemas.microsoft.com/office/drawing/2014/main" id="{C697F8AD-FB0C-5C9D-2FDA-B690A5384D19}"/>
              </a:ext>
            </a:extLst>
          </p:cNvPr>
          <p:cNvSpPr txBox="1"/>
          <p:nvPr/>
        </p:nvSpPr>
        <p:spPr>
          <a:xfrm rot="18518921">
            <a:off x="5858246" y="2824349"/>
            <a:ext cx="3234921" cy="307777"/>
          </a:xfrm>
          <a:prstGeom prst="rect">
            <a:avLst/>
          </a:prstGeom>
          <a:noFill/>
        </p:spPr>
        <p:txBody>
          <a:bodyPr wrap="square" rtlCol="0">
            <a:spAutoFit/>
          </a:bodyPr>
          <a:lstStyle/>
          <a:p>
            <a:r>
              <a:rPr lang="en-US" sz="1400" dirty="0">
                <a:latin typeface="+mj-lt"/>
              </a:rPr>
              <a:t>Deep Learning, Hinton, </a:t>
            </a:r>
            <a:r>
              <a:rPr lang="en-US" sz="1400" dirty="0" err="1">
                <a:latin typeface="+mj-lt"/>
              </a:rPr>
              <a:t>Osindero</a:t>
            </a:r>
            <a:r>
              <a:rPr lang="en-US" sz="1400" dirty="0">
                <a:latin typeface="+mj-lt"/>
              </a:rPr>
              <a:t>, Teh</a:t>
            </a:r>
          </a:p>
        </p:txBody>
      </p:sp>
      <p:sp>
        <p:nvSpPr>
          <p:cNvPr id="10" name="TextBox 9">
            <a:extLst>
              <a:ext uri="{FF2B5EF4-FFF2-40B4-BE49-F238E27FC236}">
                <a16:creationId xmlns:a16="http://schemas.microsoft.com/office/drawing/2014/main" id="{CD85DDBE-15FE-3B8A-1A06-D55EA6D1F5FF}"/>
              </a:ext>
            </a:extLst>
          </p:cNvPr>
          <p:cNvSpPr txBox="1"/>
          <p:nvPr/>
        </p:nvSpPr>
        <p:spPr>
          <a:xfrm rot="18518921">
            <a:off x="8162991" y="2892115"/>
            <a:ext cx="3061374" cy="307777"/>
          </a:xfrm>
          <a:prstGeom prst="rect">
            <a:avLst/>
          </a:prstGeom>
          <a:noFill/>
        </p:spPr>
        <p:txBody>
          <a:bodyPr wrap="square" rtlCol="0">
            <a:spAutoFit/>
          </a:bodyPr>
          <a:lstStyle/>
          <a:p>
            <a:r>
              <a:rPr lang="en-US" sz="1400" dirty="0" err="1">
                <a:solidFill>
                  <a:srgbClr val="BD582C"/>
                </a:solidFill>
                <a:latin typeface="+mj-lt"/>
              </a:rPr>
              <a:t>Resnet</a:t>
            </a:r>
            <a:r>
              <a:rPr lang="en-US" sz="1400" dirty="0">
                <a:solidFill>
                  <a:srgbClr val="BD582C"/>
                </a:solidFill>
                <a:latin typeface="+mj-lt"/>
              </a:rPr>
              <a:t> (154 layers), MSRA</a:t>
            </a:r>
          </a:p>
        </p:txBody>
      </p:sp>
      <p:sp>
        <p:nvSpPr>
          <p:cNvPr id="11" name="Oval 10">
            <a:extLst>
              <a:ext uri="{FF2B5EF4-FFF2-40B4-BE49-F238E27FC236}">
                <a16:creationId xmlns:a16="http://schemas.microsoft.com/office/drawing/2014/main" id="{2FD19B9B-48D4-9299-4957-834E97AC3B3E}"/>
              </a:ext>
            </a:extLst>
          </p:cNvPr>
          <p:cNvSpPr/>
          <p:nvPr/>
        </p:nvSpPr>
        <p:spPr>
          <a:xfrm>
            <a:off x="187006" y="4469308"/>
            <a:ext cx="335001" cy="3347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Oval 11">
            <a:extLst>
              <a:ext uri="{FF2B5EF4-FFF2-40B4-BE49-F238E27FC236}">
                <a16:creationId xmlns:a16="http://schemas.microsoft.com/office/drawing/2014/main" id="{3A5D1CA4-3D43-46A5-98ED-4805DC520778}"/>
              </a:ext>
            </a:extLst>
          </p:cNvPr>
          <p:cNvSpPr/>
          <p:nvPr/>
        </p:nvSpPr>
        <p:spPr>
          <a:xfrm>
            <a:off x="961571" y="4469310"/>
            <a:ext cx="335001" cy="334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3" name="Oval 12">
            <a:extLst>
              <a:ext uri="{FF2B5EF4-FFF2-40B4-BE49-F238E27FC236}">
                <a16:creationId xmlns:a16="http://schemas.microsoft.com/office/drawing/2014/main" id="{0715972E-DAE8-FD63-8641-0623DF366897}"/>
              </a:ext>
            </a:extLst>
          </p:cNvPr>
          <p:cNvSpPr/>
          <p:nvPr/>
        </p:nvSpPr>
        <p:spPr>
          <a:xfrm>
            <a:off x="1753656" y="4469308"/>
            <a:ext cx="335001" cy="334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4" name="Oval 13">
            <a:extLst>
              <a:ext uri="{FF2B5EF4-FFF2-40B4-BE49-F238E27FC236}">
                <a16:creationId xmlns:a16="http://schemas.microsoft.com/office/drawing/2014/main" id="{5422FB1B-6062-77C8-AEE7-E2B14206135E}"/>
              </a:ext>
            </a:extLst>
          </p:cNvPr>
          <p:cNvSpPr/>
          <p:nvPr/>
        </p:nvSpPr>
        <p:spPr>
          <a:xfrm>
            <a:off x="2510698" y="4469308"/>
            <a:ext cx="335001" cy="334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Oval 14">
            <a:extLst>
              <a:ext uri="{FF2B5EF4-FFF2-40B4-BE49-F238E27FC236}">
                <a16:creationId xmlns:a16="http://schemas.microsoft.com/office/drawing/2014/main" id="{20E62B20-1388-5391-191D-91BF4411C100}"/>
              </a:ext>
            </a:extLst>
          </p:cNvPr>
          <p:cNvSpPr/>
          <p:nvPr/>
        </p:nvSpPr>
        <p:spPr>
          <a:xfrm>
            <a:off x="3285262" y="4469308"/>
            <a:ext cx="335001" cy="334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a:extLst>
              <a:ext uri="{FF2B5EF4-FFF2-40B4-BE49-F238E27FC236}">
                <a16:creationId xmlns:a16="http://schemas.microsoft.com/office/drawing/2014/main" id="{5E8E556A-8BF5-A222-A2C3-8C51A0E3EFC1}"/>
              </a:ext>
            </a:extLst>
          </p:cNvPr>
          <p:cNvSpPr/>
          <p:nvPr/>
        </p:nvSpPr>
        <p:spPr>
          <a:xfrm>
            <a:off x="4059826" y="4469308"/>
            <a:ext cx="335001" cy="334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Oval 16">
            <a:extLst>
              <a:ext uri="{FF2B5EF4-FFF2-40B4-BE49-F238E27FC236}">
                <a16:creationId xmlns:a16="http://schemas.microsoft.com/office/drawing/2014/main" id="{39A16D54-0821-AF26-4220-231183BF666D}"/>
              </a:ext>
            </a:extLst>
          </p:cNvPr>
          <p:cNvSpPr/>
          <p:nvPr/>
        </p:nvSpPr>
        <p:spPr>
          <a:xfrm>
            <a:off x="4834390" y="4469308"/>
            <a:ext cx="335001" cy="334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8" name="Straight Connector 17">
            <a:extLst>
              <a:ext uri="{FF2B5EF4-FFF2-40B4-BE49-F238E27FC236}">
                <a16:creationId xmlns:a16="http://schemas.microsoft.com/office/drawing/2014/main" id="{A6F4AEB5-3488-6AB2-C223-CEA21A5BC9D1}"/>
              </a:ext>
            </a:extLst>
          </p:cNvPr>
          <p:cNvCxnSpPr>
            <a:stCxn id="11" idx="6"/>
            <a:endCxn id="12" idx="2"/>
          </p:cNvCxnSpPr>
          <p:nvPr/>
        </p:nvCxnSpPr>
        <p:spPr>
          <a:xfrm>
            <a:off x="522007" y="4636691"/>
            <a:ext cx="439564"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01E0FD4-533F-56DB-0E8A-891BD650B859}"/>
              </a:ext>
            </a:extLst>
          </p:cNvPr>
          <p:cNvCxnSpPr>
            <a:stCxn id="12" idx="6"/>
            <a:endCxn id="13" idx="2"/>
          </p:cNvCxnSpPr>
          <p:nvPr/>
        </p:nvCxnSpPr>
        <p:spPr>
          <a:xfrm flipV="1">
            <a:off x="1296573" y="4636691"/>
            <a:ext cx="457083"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A10C75-D674-BAA8-9EA8-698037C2CD46}"/>
              </a:ext>
            </a:extLst>
          </p:cNvPr>
          <p:cNvCxnSpPr>
            <a:stCxn id="13" idx="6"/>
            <a:endCxn id="14" idx="2"/>
          </p:cNvCxnSpPr>
          <p:nvPr/>
        </p:nvCxnSpPr>
        <p:spPr>
          <a:xfrm flipV="1">
            <a:off x="2088657" y="4636691"/>
            <a:ext cx="42204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93C855-1480-ACC6-D6AD-0A510E23D44D}"/>
              </a:ext>
            </a:extLst>
          </p:cNvPr>
          <p:cNvCxnSpPr>
            <a:stCxn id="14" idx="6"/>
            <a:endCxn id="15" idx="2"/>
          </p:cNvCxnSpPr>
          <p:nvPr/>
        </p:nvCxnSpPr>
        <p:spPr>
          <a:xfrm>
            <a:off x="2845700" y="4636691"/>
            <a:ext cx="4395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89990B6-7651-E036-0947-CE20A6353D2B}"/>
              </a:ext>
            </a:extLst>
          </p:cNvPr>
          <p:cNvCxnSpPr>
            <a:stCxn id="15" idx="6"/>
            <a:endCxn id="16" idx="2"/>
          </p:cNvCxnSpPr>
          <p:nvPr/>
        </p:nvCxnSpPr>
        <p:spPr>
          <a:xfrm>
            <a:off x="3620263" y="4636691"/>
            <a:ext cx="4395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2FAB04-4C5C-893C-DD22-A289F94A52FF}"/>
              </a:ext>
            </a:extLst>
          </p:cNvPr>
          <p:cNvCxnSpPr>
            <a:stCxn id="16" idx="6"/>
            <a:endCxn id="17" idx="2"/>
          </p:cNvCxnSpPr>
          <p:nvPr/>
        </p:nvCxnSpPr>
        <p:spPr>
          <a:xfrm>
            <a:off x="4394827" y="4636691"/>
            <a:ext cx="4395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C1F53BF-D370-CF25-32CA-3F3E4F5ACDDF}"/>
              </a:ext>
            </a:extLst>
          </p:cNvPr>
          <p:cNvSpPr txBox="1"/>
          <p:nvPr/>
        </p:nvSpPr>
        <p:spPr>
          <a:xfrm rot="18518921">
            <a:off x="-1799" y="5002420"/>
            <a:ext cx="587880" cy="307777"/>
          </a:xfrm>
          <a:prstGeom prst="rect">
            <a:avLst/>
          </a:prstGeom>
          <a:noFill/>
        </p:spPr>
        <p:txBody>
          <a:bodyPr wrap="square" rtlCol="0">
            <a:spAutoFit/>
          </a:bodyPr>
          <a:lstStyle/>
          <a:p>
            <a:r>
              <a:rPr lang="en-US" sz="1400" dirty="0">
                <a:latin typeface="+mj-lt"/>
              </a:rPr>
              <a:t>1958</a:t>
            </a:r>
          </a:p>
        </p:txBody>
      </p:sp>
      <p:sp>
        <p:nvSpPr>
          <p:cNvPr id="25" name="TextBox 24">
            <a:extLst>
              <a:ext uri="{FF2B5EF4-FFF2-40B4-BE49-F238E27FC236}">
                <a16:creationId xmlns:a16="http://schemas.microsoft.com/office/drawing/2014/main" id="{5B98E9BC-0CE3-1534-4BFD-B20435A62EBD}"/>
              </a:ext>
            </a:extLst>
          </p:cNvPr>
          <p:cNvSpPr txBox="1"/>
          <p:nvPr/>
        </p:nvSpPr>
        <p:spPr>
          <a:xfrm rot="18518921">
            <a:off x="-333728" y="2980774"/>
            <a:ext cx="2834339" cy="307777"/>
          </a:xfrm>
          <a:prstGeom prst="rect">
            <a:avLst/>
          </a:prstGeom>
          <a:noFill/>
        </p:spPr>
        <p:txBody>
          <a:bodyPr wrap="square" rtlCol="0">
            <a:spAutoFit/>
          </a:bodyPr>
          <a:lstStyle/>
          <a:p>
            <a:r>
              <a:rPr lang="en-US" sz="1400" dirty="0">
                <a:latin typeface="+mj-lt"/>
              </a:rPr>
              <a:t>Perceptrons, Rosenblatt</a:t>
            </a:r>
          </a:p>
        </p:txBody>
      </p:sp>
      <p:sp>
        <p:nvSpPr>
          <p:cNvPr id="26" name="TextBox 25">
            <a:extLst>
              <a:ext uri="{FF2B5EF4-FFF2-40B4-BE49-F238E27FC236}">
                <a16:creationId xmlns:a16="http://schemas.microsoft.com/office/drawing/2014/main" id="{A3913441-87D8-570B-620F-E5158F042DF5}"/>
              </a:ext>
            </a:extLst>
          </p:cNvPr>
          <p:cNvSpPr txBox="1"/>
          <p:nvPr/>
        </p:nvSpPr>
        <p:spPr>
          <a:xfrm rot="18518921">
            <a:off x="710493" y="5002423"/>
            <a:ext cx="587880" cy="307777"/>
          </a:xfrm>
          <a:prstGeom prst="rect">
            <a:avLst/>
          </a:prstGeom>
          <a:noFill/>
        </p:spPr>
        <p:txBody>
          <a:bodyPr wrap="square" rtlCol="0">
            <a:spAutoFit/>
          </a:bodyPr>
          <a:lstStyle/>
          <a:p>
            <a:r>
              <a:rPr lang="en-US" sz="1400" dirty="0">
                <a:latin typeface="+mj-lt"/>
              </a:rPr>
              <a:t>1960</a:t>
            </a:r>
          </a:p>
        </p:txBody>
      </p:sp>
      <p:sp>
        <p:nvSpPr>
          <p:cNvPr id="27" name="TextBox 26">
            <a:extLst>
              <a:ext uri="{FF2B5EF4-FFF2-40B4-BE49-F238E27FC236}">
                <a16:creationId xmlns:a16="http://schemas.microsoft.com/office/drawing/2014/main" id="{6E90A120-8B95-2D62-E04B-633D65C9EB28}"/>
              </a:ext>
            </a:extLst>
          </p:cNvPr>
          <p:cNvSpPr txBox="1"/>
          <p:nvPr/>
        </p:nvSpPr>
        <p:spPr>
          <a:xfrm rot="18518921">
            <a:off x="527976" y="3081392"/>
            <a:ext cx="2576671" cy="307777"/>
          </a:xfrm>
          <a:prstGeom prst="rect">
            <a:avLst/>
          </a:prstGeom>
          <a:noFill/>
        </p:spPr>
        <p:txBody>
          <a:bodyPr wrap="square" rtlCol="0">
            <a:spAutoFit/>
          </a:bodyPr>
          <a:lstStyle/>
          <a:p>
            <a:r>
              <a:rPr lang="en-US" sz="1400" dirty="0" err="1">
                <a:latin typeface="+mj-lt"/>
              </a:rPr>
              <a:t>Adaline</a:t>
            </a:r>
            <a:r>
              <a:rPr lang="en-US" sz="1400" dirty="0">
                <a:latin typeface="+mj-lt"/>
              </a:rPr>
              <a:t>, </a:t>
            </a:r>
            <a:r>
              <a:rPr lang="en-US" sz="1400" dirty="0" err="1">
                <a:latin typeface="+mj-lt"/>
              </a:rPr>
              <a:t>Widrow</a:t>
            </a:r>
            <a:r>
              <a:rPr lang="en-US" sz="1400" dirty="0">
                <a:latin typeface="+mj-lt"/>
              </a:rPr>
              <a:t> and Hoff</a:t>
            </a:r>
          </a:p>
        </p:txBody>
      </p:sp>
      <p:sp>
        <p:nvSpPr>
          <p:cNvPr id="28" name="TextBox 27">
            <a:extLst>
              <a:ext uri="{FF2B5EF4-FFF2-40B4-BE49-F238E27FC236}">
                <a16:creationId xmlns:a16="http://schemas.microsoft.com/office/drawing/2014/main" id="{C59D4A81-F060-504D-4370-75B13D5ED97E}"/>
              </a:ext>
            </a:extLst>
          </p:cNvPr>
          <p:cNvSpPr txBox="1"/>
          <p:nvPr/>
        </p:nvSpPr>
        <p:spPr>
          <a:xfrm rot="18518921">
            <a:off x="1317554" y="3019575"/>
            <a:ext cx="2734974" cy="307777"/>
          </a:xfrm>
          <a:prstGeom prst="rect">
            <a:avLst/>
          </a:prstGeom>
          <a:noFill/>
        </p:spPr>
        <p:txBody>
          <a:bodyPr wrap="square" rtlCol="0">
            <a:spAutoFit/>
          </a:bodyPr>
          <a:lstStyle/>
          <a:p>
            <a:r>
              <a:rPr lang="en-US" sz="1400" dirty="0">
                <a:latin typeface="+mj-lt"/>
              </a:rPr>
              <a:t>Perceptrons, Minsky and </a:t>
            </a:r>
            <a:r>
              <a:rPr lang="en-US" sz="1400" dirty="0" err="1">
                <a:latin typeface="+mj-lt"/>
              </a:rPr>
              <a:t>Papert</a:t>
            </a:r>
            <a:endParaRPr lang="en-US" sz="1400" dirty="0">
              <a:latin typeface="+mj-lt"/>
            </a:endParaRPr>
          </a:p>
        </p:txBody>
      </p:sp>
      <p:sp>
        <p:nvSpPr>
          <p:cNvPr id="29" name="TextBox 28">
            <a:extLst>
              <a:ext uri="{FF2B5EF4-FFF2-40B4-BE49-F238E27FC236}">
                <a16:creationId xmlns:a16="http://schemas.microsoft.com/office/drawing/2014/main" id="{173A075E-D93A-D8F7-2C79-2068A1C65DC8}"/>
              </a:ext>
            </a:extLst>
          </p:cNvPr>
          <p:cNvSpPr txBox="1"/>
          <p:nvPr/>
        </p:nvSpPr>
        <p:spPr>
          <a:xfrm rot="18518921">
            <a:off x="1491501" y="5002420"/>
            <a:ext cx="587880" cy="307777"/>
          </a:xfrm>
          <a:prstGeom prst="rect">
            <a:avLst/>
          </a:prstGeom>
          <a:noFill/>
        </p:spPr>
        <p:txBody>
          <a:bodyPr wrap="square" rtlCol="0">
            <a:spAutoFit/>
          </a:bodyPr>
          <a:lstStyle/>
          <a:p>
            <a:r>
              <a:rPr lang="en-US" sz="1400" dirty="0">
                <a:latin typeface="+mj-lt"/>
              </a:rPr>
              <a:t>1969</a:t>
            </a:r>
          </a:p>
        </p:txBody>
      </p:sp>
      <p:sp>
        <p:nvSpPr>
          <p:cNvPr id="30" name="TextBox 29">
            <a:extLst>
              <a:ext uri="{FF2B5EF4-FFF2-40B4-BE49-F238E27FC236}">
                <a16:creationId xmlns:a16="http://schemas.microsoft.com/office/drawing/2014/main" id="{D406B991-1EE7-6FD6-3456-064D18094E90}"/>
              </a:ext>
            </a:extLst>
          </p:cNvPr>
          <p:cNvSpPr txBox="1"/>
          <p:nvPr/>
        </p:nvSpPr>
        <p:spPr>
          <a:xfrm rot="18518921">
            <a:off x="2255109" y="5002424"/>
            <a:ext cx="587880" cy="307777"/>
          </a:xfrm>
          <a:prstGeom prst="rect">
            <a:avLst/>
          </a:prstGeom>
          <a:noFill/>
        </p:spPr>
        <p:txBody>
          <a:bodyPr wrap="square" rtlCol="0">
            <a:spAutoFit/>
          </a:bodyPr>
          <a:lstStyle/>
          <a:p>
            <a:r>
              <a:rPr lang="en-US" sz="1400" dirty="0">
                <a:latin typeface="+mj-lt"/>
              </a:rPr>
              <a:t>1970</a:t>
            </a:r>
          </a:p>
        </p:txBody>
      </p:sp>
      <p:sp>
        <p:nvSpPr>
          <p:cNvPr id="31" name="TextBox 30">
            <a:extLst>
              <a:ext uri="{FF2B5EF4-FFF2-40B4-BE49-F238E27FC236}">
                <a16:creationId xmlns:a16="http://schemas.microsoft.com/office/drawing/2014/main" id="{C23EC776-67BD-23A9-617A-D5CDD1865F75}"/>
              </a:ext>
            </a:extLst>
          </p:cNvPr>
          <p:cNvSpPr txBox="1"/>
          <p:nvPr/>
        </p:nvSpPr>
        <p:spPr>
          <a:xfrm rot="18518921">
            <a:off x="2076865" y="3019575"/>
            <a:ext cx="2734974" cy="307777"/>
          </a:xfrm>
          <a:prstGeom prst="rect">
            <a:avLst/>
          </a:prstGeom>
          <a:noFill/>
        </p:spPr>
        <p:txBody>
          <a:bodyPr wrap="square" rtlCol="0">
            <a:spAutoFit/>
          </a:bodyPr>
          <a:lstStyle/>
          <a:p>
            <a:r>
              <a:rPr lang="en-US" sz="1400" dirty="0">
                <a:latin typeface="+mj-lt"/>
              </a:rPr>
              <a:t>Backpropagation, </a:t>
            </a:r>
            <a:r>
              <a:rPr lang="en-US" sz="1400" dirty="0" err="1">
                <a:latin typeface="+mj-lt"/>
              </a:rPr>
              <a:t>Linnainmaa</a:t>
            </a:r>
            <a:endParaRPr lang="en-US" sz="1400" dirty="0">
              <a:latin typeface="+mj-lt"/>
            </a:endParaRPr>
          </a:p>
        </p:txBody>
      </p:sp>
      <p:sp>
        <p:nvSpPr>
          <p:cNvPr id="32" name="TextBox 31">
            <a:extLst>
              <a:ext uri="{FF2B5EF4-FFF2-40B4-BE49-F238E27FC236}">
                <a16:creationId xmlns:a16="http://schemas.microsoft.com/office/drawing/2014/main" id="{7A54DA63-C8EC-29AF-53F9-F1468488F245}"/>
              </a:ext>
            </a:extLst>
          </p:cNvPr>
          <p:cNvSpPr txBox="1"/>
          <p:nvPr/>
        </p:nvSpPr>
        <p:spPr>
          <a:xfrm rot="18518921">
            <a:off x="3092076" y="5002424"/>
            <a:ext cx="587880" cy="307777"/>
          </a:xfrm>
          <a:prstGeom prst="rect">
            <a:avLst/>
          </a:prstGeom>
          <a:noFill/>
        </p:spPr>
        <p:txBody>
          <a:bodyPr wrap="square" rtlCol="0">
            <a:spAutoFit/>
          </a:bodyPr>
          <a:lstStyle/>
          <a:p>
            <a:r>
              <a:rPr lang="en-US" sz="1400" dirty="0">
                <a:latin typeface="+mj-lt"/>
              </a:rPr>
              <a:t>1974</a:t>
            </a:r>
          </a:p>
        </p:txBody>
      </p:sp>
      <p:sp>
        <p:nvSpPr>
          <p:cNvPr id="33" name="TextBox 32">
            <a:extLst>
              <a:ext uri="{FF2B5EF4-FFF2-40B4-BE49-F238E27FC236}">
                <a16:creationId xmlns:a16="http://schemas.microsoft.com/office/drawing/2014/main" id="{B46AD92A-E1CA-CD3B-1ECB-466C1D9F9BDB}"/>
              </a:ext>
            </a:extLst>
          </p:cNvPr>
          <p:cNvSpPr txBox="1"/>
          <p:nvPr/>
        </p:nvSpPr>
        <p:spPr>
          <a:xfrm rot="18518921">
            <a:off x="2850635" y="3019574"/>
            <a:ext cx="2734974" cy="307777"/>
          </a:xfrm>
          <a:prstGeom prst="rect">
            <a:avLst/>
          </a:prstGeom>
          <a:noFill/>
        </p:spPr>
        <p:txBody>
          <a:bodyPr wrap="square" rtlCol="0">
            <a:spAutoFit/>
          </a:bodyPr>
          <a:lstStyle/>
          <a:p>
            <a:r>
              <a:rPr lang="en-US" sz="1400" dirty="0">
                <a:latin typeface="+mj-lt"/>
              </a:rPr>
              <a:t>Backpropagation, </a:t>
            </a:r>
            <a:r>
              <a:rPr lang="en-US" sz="1400" dirty="0" err="1">
                <a:latin typeface="+mj-lt"/>
              </a:rPr>
              <a:t>Werbos</a:t>
            </a:r>
            <a:endParaRPr lang="en-US" sz="1400" dirty="0">
              <a:latin typeface="+mj-lt"/>
            </a:endParaRPr>
          </a:p>
        </p:txBody>
      </p:sp>
      <p:sp>
        <p:nvSpPr>
          <p:cNvPr id="34" name="TextBox 33">
            <a:extLst>
              <a:ext uri="{FF2B5EF4-FFF2-40B4-BE49-F238E27FC236}">
                <a16:creationId xmlns:a16="http://schemas.microsoft.com/office/drawing/2014/main" id="{29076A76-358B-2B37-0988-8305F42AD91E}"/>
              </a:ext>
            </a:extLst>
          </p:cNvPr>
          <p:cNvSpPr txBox="1"/>
          <p:nvPr/>
        </p:nvSpPr>
        <p:spPr>
          <a:xfrm rot="18518921">
            <a:off x="3845920" y="5002422"/>
            <a:ext cx="587880" cy="307777"/>
          </a:xfrm>
          <a:prstGeom prst="rect">
            <a:avLst/>
          </a:prstGeom>
          <a:noFill/>
        </p:spPr>
        <p:txBody>
          <a:bodyPr wrap="square" rtlCol="0">
            <a:spAutoFit/>
          </a:bodyPr>
          <a:lstStyle/>
          <a:p>
            <a:r>
              <a:rPr lang="en-US" sz="1400" dirty="0">
                <a:latin typeface="+mj-lt"/>
              </a:rPr>
              <a:t>1986</a:t>
            </a:r>
          </a:p>
        </p:txBody>
      </p:sp>
      <p:sp>
        <p:nvSpPr>
          <p:cNvPr id="35" name="TextBox 34">
            <a:extLst>
              <a:ext uri="{FF2B5EF4-FFF2-40B4-BE49-F238E27FC236}">
                <a16:creationId xmlns:a16="http://schemas.microsoft.com/office/drawing/2014/main" id="{8684CA4E-54C4-E57F-9EE1-755657EDAD56}"/>
              </a:ext>
            </a:extLst>
          </p:cNvPr>
          <p:cNvSpPr txBox="1"/>
          <p:nvPr/>
        </p:nvSpPr>
        <p:spPr>
          <a:xfrm rot="18518921">
            <a:off x="4581295" y="5002421"/>
            <a:ext cx="587880" cy="307777"/>
          </a:xfrm>
          <a:prstGeom prst="rect">
            <a:avLst/>
          </a:prstGeom>
          <a:noFill/>
        </p:spPr>
        <p:txBody>
          <a:bodyPr wrap="square" rtlCol="0">
            <a:spAutoFit/>
          </a:bodyPr>
          <a:lstStyle/>
          <a:p>
            <a:r>
              <a:rPr lang="en-US" sz="1400" dirty="0">
                <a:latin typeface="+mj-lt"/>
              </a:rPr>
              <a:t>1997</a:t>
            </a:r>
          </a:p>
        </p:txBody>
      </p:sp>
      <p:sp>
        <p:nvSpPr>
          <p:cNvPr id="36" name="TextBox 35">
            <a:extLst>
              <a:ext uri="{FF2B5EF4-FFF2-40B4-BE49-F238E27FC236}">
                <a16:creationId xmlns:a16="http://schemas.microsoft.com/office/drawing/2014/main" id="{F7391E64-926F-A0ED-3CE7-6FFB2FE73F79}"/>
              </a:ext>
            </a:extLst>
          </p:cNvPr>
          <p:cNvSpPr txBox="1"/>
          <p:nvPr/>
        </p:nvSpPr>
        <p:spPr>
          <a:xfrm rot="18518921">
            <a:off x="5342788" y="5002420"/>
            <a:ext cx="587880" cy="307777"/>
          </a:xfrm>
          <a:prstGeom prst="rect">
            <a:avLst/>
          </a:prstGeom>
          <a:noFill/>
        </p:spPr>
        <p:txBody>
          <a:bodyPr wrap="square" rtlCol="0">
            <a:spAutoFit/>
          </a:bodyPr>
          <a:lstStyle/>
          <a:p>
            <a:r>
              <a:rPr lang="en-US" sz="1400" dirty="0">
                <a:latin typeface="+mj-lt"/>
              </a:rPr>
              <a:t>1998</a:t>
            </a:r>
          </a:p>
        </p:txBody>
      </p:sp>
      <p:sp>
        <p:nvSpPr>
          <p:cNvPr id="37" name="TextBox 36">
            <a:extLst>
              <a:ext uri="{FF2B5EF4-FFF2-40B4-BE49-F238E27FC236}">
                <a16:creationId xmlns:a16="http://schemas.microsoft.com/office/drawing/2014/main" id="{7A7C1772-1CB8-7382-1A50-F06227FA8B9B}"/>
              </a:ext>
            </a:extLst>
          </p:cNvPr>
          <p:cNvSpPr txBox="1"/>
          <p:nvPr/>
        </p:nvSpPr>
        <p:spPr>
          <a:xfrm rot="18518921">
            <a:off x="6063077" y="5002420"/>
            <a:ext cx="587880" cy="307777"/>
          </a:xfrm>
          <a:prstGeom prst="rect">
            <a:avLst/>
          </a:prstGeom>
          <a:noFill/>
        </p:spPr>
        <p:txBody>
          <a:bodyPr wrap="square" rtlCol="0">
            <a:spAutoFit/>
          </a:bodyPr>
          <a:lstStyle/>
          <a:p>
            <a:r>
              <a:rPr lang="en-US" sz="1400" dirty="0">
                <a:latin typeface="+mj-lt"/>
              </a:rPr>
              <a:t>2006</a:t>
            </a:r>
          </a:p>
        </p:txBody>
      </p:sp>
      <p:sp>
        <p:nvSpPr>
          <p:cNvPr id="38" name="TextBox 37">
            <a:extLst>
              <a:ext uri="{FF2B5EF4-FFF2-40B4-BE49-F238E27FC236}">
                <a16:creationId xmlns:a16="http://schemas.microsoft.com/office/drawing/2014/main" id="{9D26E20F-0E86-1D68-069B-D9F05257F02C}"/>
              </a:ext>
            </a:extLst>
          </p:cNvPr>
          <p:cNvSpPr txBox="1"/>
          <p:nvPr/>
        </p:nvSpPr>
        <p:spPr>
          <a:xfrm rot="18518921">
            <a:off x="7636695" y="5002421"/>
            <a:ext cx="587880" cy="307777"/>
          </a:xfrm>
          <a:prstGeom prst="rect">
            <a:avLst/>
          </a:prstGeom>
          <a:noFill/>
        </p:spPr>
        <p:txBody>
          <a:bodyPr wrap="square" rtlCol="0">
            <a:spAutoFit/>
          </a:bodyPr>
          <a:lstStyle/>
          <a:p>
            <a:r>
              <a:rPr lang="en-US" sz="1400" dirty="0">
                <a:latin typeface="+mj-lt"/>
              </a:rPr>
              <a:t>2012</a:t>
            </a:r>
          </a:p>
        </p:txBody>
      </p:sp>
      <p:sp>
        <p:nvSpPr>
          <p:cNvPr id="39" name="TextBox 38">
            <a:extLst>
              <a:ext uri="{FF2B5EF4-FFF2-40B4-BE49-F238E27FC236}">
                <a16:creationId xmlns:a16="http://schemas.microsoft.com/office/drawing/2014/main" id="{1DA3B788-5D84-A06A-FD3B-78F7209D1A80}"/>
              </a:ext>
            </a:extLst>
          </p:cNvPr>
          <p:cNvSpPr txBox="1"/>
          <p:nvPr/>
        </p:nvSpPr>
        <p:spPr>
          <a:xfrm rot="18518921">
            <a:off x="9209655" y="5023017"/>
            <a:ext cx="640636" cy="307777"/>
          </a:xfrm>
          <a:prstGeom prst="rect">
            <a:avLst/>
          </a:prstGeom>
          <a:noFill/>
        </p:spPr>
        <p:txBody>
          <a:bodyPr wrap="square" rtlCol="0">
            <a:spAutoFit/>
          </a:bodyPr>
          <a:lstStyle/>
          <a:p>
            <a:r>
              <a:rPr lang="en-US" sz="1400" dirty="0">
                <a:solidFill>
                  <a:srgbClr val="BD582C"/>
                </a:solidFill>
                <a:latin typeface="+mj-lt"/>
              </a:rPr>
              <a:t>2017</a:t>
            </a:r>
          </a:p>
        </p:txBody>
      </p:sp>
      <p:sp>
        <p:nvSpPr>
          <p:cNvPr id="40" name="TextBox 39">
            <a:extLst>
              <a:ext uri="{FF2B5EF4-FFF2-40B4-BE49-F238E27FC236}">
                <a16:creationId xmlns:a16="http://schemas.microsoft.com/office/drawing/2014/main" id="{721CF849-8AFE-7B24-C7D0-0134AE61A026}"/>
              </a:ext>
            </a:extLst>
          </p:cNvPr>
          <p:cNvSpPr txBox="1"/>
          <p:nvPr/>
        </p:nvSpPr>
        <p:spPr>
          <a:xfrm rot="18518921">
            <a:off x="9227215" y="3440034"/>
            <a:ext cx="1658235" cy="307777"/>
          </a:xfrm>
          <a:prstGeom prst="rect">
            <a:avLst/>
          </a:prstGeom>
          <a:noFill/>
        </p:spPr>
        <p:txBody>
          <a:bodyPr wrap="square" rtlCol="0">
            <a:spAutoFit/>
          </a:bodyPr>
          <a:lstStyle/>
          <a:p>
            <a:r>
              <a:rPr lang="en-US" sz="1400" dirty="0">
                <a:solidFill>
                  <a:srgbClr val="BD582C"/>
                </a:solidFill>
                <a:latin typeface="+mj-lt"/>
              </a:rPr>
              <a:t>Go, </a:t>
            </a:r>
            <a:r>
              <a:rPr lang="en-US" sz="1400" dirty="0" err="1">
                <a:solidFill>
                  <a:srgbClr val="BD582C"/>
                </a:solidFill>
                <a:latin typeface="+mj-lt"/>
              </a:rPr>
              <a:t>Deepmind</a:t>
            </a:r>
            <a:endParaRPr lang="en-US" sz="1400" dirty="0">
              <a:solidFill>
                <a:srgbClr val="BD582C"/>
              </a:solidFill>
              <a:latin typeface="+mj-lt"/>
            </a:endParaRPr>
          </a:p>
        </p:txBody>
      </p:sp>
      <p:sp>
        <p:nvSpPr>
          <p:cNvPr id="41" name="TextBox 40">
            <a:extLst>
              <a:ext uri="{FF2B5EF4-FFF2-40B4-BE49-F238E27FC236}">
                <a16:creationId xmlns:a16="http://schemas.microsoft.com/office/drawing/2014/main" id="{5CA19E81-EFA0-A210-6F40-4EAC1C1B8239}"/>
              </a:ext>
            </a:extLst>
          </p:cNvPr>
          <p:cNvSpPr txBox="1"/>
          <p:nvPr/>
        </p:nvSpPr>
        <p:spPr>
          <a:xfrm rot="18518921">
            <a:off x="6888420" y="5002421"/>
            <a:ext cx="587880" cy="307777"/>
          </a:xfrm>
          <a:prstGeom prst="rect">
            <a:avLst/>
          </a:prstGeom>
          <a:noFill/>
        </p:spPr>
        <p:txBody>
          <a:bodyPr wrap="square" rtlCol="0">
            <a:spAutoFit/>
          </a:bodyPr>
          <a:lstStyle/>
          <a:p>
            <a:r>
              <a:rPr lang="en-US" sz="1400" dirty="0">
                <a:latin typeface="+mj-lt"/>
              </a:rPr>
              <a:t>2009</a:t>
            </a:r>
          </a:p>
        </p:txBody>
      </p:sp>
      <p:sp>
        <p:nvSpPr>
          <p:cNvPr id="42" name="Oval 41">
            <a:extLst>
              <a:ext uri="{FF2B5EF4-FFF2-40B4-BE49-F238E27FC236}">
                <a16:creationId xmlns:a16="http://schemas.microsoft.com/office/drawing/2014/main" id="{C88CEE8D-9BB9-09E3-F7E8-343C2D783049}"/>
              </a:ext>
            </a:extLst>
          </p:cNvPr>
          <p:cNvSpPr/>
          <p:nvPr/>
        </p:nvSpPr>
        <p:spPr>
          <a:xfrm>
            <a:off x="5608954" y="4469308"/>
            <a:ext cx="335001" cy="334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3" name="Oval 42">
            <a:extLst>
              <a:ext uri="{FF2B5EF4-FFF2-40B4-BE49-F238E27FC236}">
                <a16:creationId xmlns:a16="http://schemas.microsoft.com/office/drawing/2014/main" id="{40988D0F-9828-77A7-9496-AFC1D71951FA}"/>
              </a:ext>
            </a:extLst>
          </p:cNvPr>
          <p:cNvSpPr/>
          <p:nvPr/>
        </p:nvSpPr>
        <p:spPr>
          <a:xfrm>
            <a:off x="6383518" y="4469308"/>
            <a:ext cx="335001" cy="334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0000"/>
              </a:solidFill>
            </a:endParaRPr>
          </a:p>
        </p:txBody>
      </p:sp>
      <p:sp>
        <p:nvSpPr>
          <p:cNvPr id="44" name="Oval 43">
            <a:extLst>
              <a:ext uri="{FF2B5EF4-FFF2-40B4-BE49-F238E27FC236}">
                <a16:creationId xmlns:a16="http://schemas.microsoft.com/office/drawing/2014/main" id="{F6DEFBBC-84A9-E655-E0F5-DAA1BE2EE662}"/>
              </a:ext>
            </a:extLst>
          </p:cNvPr>
          <p:cNvSpPr/>
          <p:nvPr/>
        </p:nvSpPr>
        <p:spPr>
          <a:xfrm>
            <a:off x="7158082" y="4469308"/>
            <a:ext cx="335001" cy="334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5" name="Oval 44">
            <a:extLst>
              <a:ext uri="{FF2B5EF4-FFF2-40B4-BE49-F238E27FC236}">
                <a16:creationId xmlns:a16="http://schemas.microsoft.com/office/drawing/2014/main" id="{D930298C-45D1-8EBB-C5F7-B077A030BE83}"/>
              </a:ext>
            </a:extLst>
          </p:cNvPr>
          <p:cNvSpPr/>
          <p:nvPr/>
        </p:nvSpPr>
        <p:spPr>
          <a:xfrm>
            <a:off x="7932646" y="4469308"/>
            <a:ext cx="335001" cy="334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6" name="Straight Connector 45">
            <a:extLst>
              <a:ext uri="{FF2B5EF4-FFF2-40B4-BE49-F238E27FC236}">
                <a16:creationId xmlns:a16="http://schemas.microsoft.com/office/drawing/2014/main" id="{69E249FF-915B-0715-6286-FD1B7E105FF7}"/>
              </a:ext>
            </a:extLst>
          </p:cNvPr>
          <p:cNvCxnSpPr>
            <a:stCxn id="17" idx="6"/>
            <a:endCxn id="42" idx="2"/>
          </p:cNvCxnSpPr>
          <p:nvPr/>
        </p:nvCxnSpPr>
        <p:spPr>
          <a:xfrm>
            <a:off x="5169391" y="4636691"/>
            <a:ext cx="4395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800BD3F-2C80-30DD-BBD9-9A540EBF662C}"/>
              </a:ext>
            </a:extLst>
          </p:cNvPr>
          <p:cNvCxnSpPr>
            <a:stCxn id="42" idx="6"/>
            <a:endCxn id="43" idx="2"/>
          </p:cNvCxnSpPr>
          <p:nvPr/>
        </p:nvCxnSpPr>
        <p:spPr>
          <a:xfrm>
            <a:off x="5943955" y="4636691"/>
            <a:ext cx="4395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F9C92E-4A44-5330-BB9F-371C96D5B8DD}"/>
              </a:ext>
            </a:extLst>
          </p:cNvPr>
          <p:cNvCxnSpPr>
            <a:stCxn id="43" idx="6"/>
            <a:endCxn id="44" idx="2"/>
          </p:cNvCxnSpPr>
          <p:nvPr/>
        </p:nvCxnSpPr>
        <p:spPr>
          <a:xfrm>
            <a:off x="6718519" y="4636691"/>
            <a:ext cx="4395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1776DB2-E8D2-2F99-0A17-C4AF633A0C23}"/>
              </a:ext>
            </a:extLst>
          </p:cNvPr>
          <p:cNvCxnSpPr>
            <a:stCxn id="44" idx="6"/>
            <a:endCxn id="45" idx="2"/>
          </p:cNvCxnSpPr>
          <p:nvPr/>
        </p:nvCxnSpPr>
        <p:spPr>
          <a:xfrm>
            <a:off x="7493083" y="4636691"/>
            <a:ext cx="4395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94C2C8A2-49CC-54A8-7991-3C6AABD381C2}"/>
              </a:ext>
            </a:extLst>
          </p:cNvPr>
          <p:cNvSpPr/>
          <p:nvPr/>
        </p:nvSpPr>
        <p:spPr>
          <a:xfrm>
            <a:off x="9481770" y="4469308"/>
            <a:ext cx="335001" cy="334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Oval 50">
            <a:extLst>
              <a:ext uri="{FF2B5EF4-FFF2-40B4-BE49-F238E27FC236}">
                <a16:creationId xmlns:a16="http://schemas.microsoft.com/office/drawing/2014/main" id="{E1720DBF-5588-20D1-F915-E45B9A90D78B}"/>
              </a:ext>
            </a:extLst>
          </p:cNvPr>
          <p:cNvSpPr/>
          <p:nvPr/>
        </p:nvSpPr>
        <p:spPr>
          <a:xfrm>
            <a:off x="8707210" y="4469308"/>
            <a:ext cx="335001" cy="334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2" name="Straight Connector 51">
            <a:extLst>
              <a:ext uri="{FF2B5EF4-FFF2-40B4-BE49-F238E27FC236}">
                <a16:creationId xmlns:a16="http://schemas.microsoft.com/office/drawing/2014/main" id="{BAA63DC4-B78E-D65B-8664-D316A4A2701E}"/>
              </a:ext>
            </a:extLst>
          </p:cNvPr>
          <p:cNvCxnSpPr>
            <a:stCxn id="45" idx="6"/>
            <a:endCxn id="51" idx="2"/>
          </p:cNvCxnSpPr>
          <p:nvPr/>
        </p:nvCxnSpPr>
        <p:spPr>
          <a:xfrm>
            <a:off x="8267647" y="4636691"/>
            <a:ext cx="439563" cy="0"/>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0FF19A-F191-16F6-3E26-FCE28B6C8BB3}"/>
              </a:ext>
            </a:extLst>
          </p:cNvPr>
          <p:cNvCxnSpPr>
            <a:stCxn id="51" idx="6"/>
            <a:endCxn id="50" idx="2"/>
          </p:cNvCxnSpPr>
          <p:nvPr/>
        </p:nvCxnSpPr>
        <p:spPr>
          <a:xfrm>
            <a:off x="9042211" y="4636691"/>
            <a:ext cx="439559" cy="0"/>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5328454-533E-7399-23D3-718E276AD3AA}"/>
              </a:ext>
            </a:extLst>
          </p:cNvPr>
          <p:cNvSpPr txBox="1"/>
          <p:nvPr/>
        </p:nvSpPr>
        <p:spPr>
          <a:xfrm rot="18518921">
            <a:off x="8424423" y="4995302"/>
            <a:ext cx="569657" cy="307777"/>
          </a:xfrm>
          <a:prstGeom prst="rect">
            <a:avLst/>
          </a:prstGeom>
          <a:noFill/>
        </p:spPr>
        <p:txBody>
          <a:bodyPr wrap="square" rtlCol="0">
            <a:spAutoFit/>
          </a:bodyPr>
          <a:lstStyle/>
          <a:p>
            <a:r>
              <a:rPr lang="en-US" sz="1400" dirty="0">
                <a:solidFill>
                  <a:srgbClr val="BD582C"/>
                </a:solidFill>
                <a:latin typeface="+mj-lt"/>
              </a:rPr>
              <a:t>2015</a:t>
            </a:r>
          </a:p>
        </p:txBody>
      </p:sp>
      <p:sp>
        <p:nvSpPr>
          <p:cNvPr id="55" name="TextBox 54">
            <a:extLst>
              <a:ext uri="{FF2B5EF4-FFF2-40B4-BE49-F238E27FC236}">
                <a16:creationId xmlns:a16="http://schemas.microsoft.com/office/drawing/2014/main" id="{71C33279-12F2-753F-84DD-8724D9EF07B6}"/>
              </a:ext>
            </a:extLst>
          </p:cNvPr>
          <p:cNvSpPr txBox="1"/>
          <p:nvPr/>
        </p:nvSpPr>
        <p:spPr>
          <a:xfrm rot="18518921">
            <a:off x="9978458" y="5012011"/>
            <a:ext cx="640636" cy="307777"/>
          </a:xfrm>
          <a:prstGeom prst="rect">
            <a:avLst/>
          </a:prstGeom>
          <a:noFill/>
        </p:spPr>
        <p:txBody>
          <a:bodyPr wrap="square" rtlCol="0">
            <a:spAutoFit/>
          </a:bodyPr>
          <a:lstStyle/>
          <a:p>
            <a:r>
              <a:rPr lang="en-US" sz="1400" dirty="0">
                <a:solidFill>
                  <a:srgbClr val="BD582C"/>
                </a:solidFill>
                <a:latin typeface="+mj-lt"/>
              </a:rPr>
              <a:t>2020</a:t>
            </a:r>
          </a:p>
        </p:txBody>
      </p:sp>
      <p:sp>
        <p:nvSpPr>
          <p:cNvPr id="56" name="Oval 55">
            <a:extLst>
              <a:ext uri="{FF2B5EF4-FFF2-40B4-BE49-F238E27FC236}">
                <a16:creationId xmlns:a16="http://schemas.microsoft.com/office/drawing/2014/main" id="{48B0DE3A-0A11-D800-16C8-38EB04059CF7}"/>
              </a:ext>
            </a:extLst>
          </p:cNvPr>
          <p:cNvSpPr/>
          <p:nvPr/>
        </p:nvSpPr>
        <p:spPr>
          <a:xfrm>
            <a:off x="10250573" y="4458302"/>
            <a:ext cx="335001" cy="334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7" name="Straight Connector 56">
            <a:extLst>
              <a:ext uri="{FF2B5EF4-FFF2-40B4-BE49-F238E27FC236}">
                <a16:creationId xmlns:a16="http://schemas.microsoft.com/office/drawing/2014/main" id="{DA35E44A-2CF1-1008-D5BB-88D7910B2748}"/>
              </a:ext>
            </a:extLst>
          </p:cNvPr>
          <p:cNvCxnSpPr>
            <a:endCxn id="56" idx="2"/>
          </p:cNvCxnSpPr>
          <p:nvPr/>
        </p:nvCxnSpPr>
        <p:spPr>
          <a:xfrm>
            <a:off x="9811014" y="4625685"/>
            <a:ext cx="439559" cy="0"/>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E45B294-81E9-77A3-6FD5-B7676C399BBA}"/>
              </a:ext>
            </a:extLst>
          </p:cNvPr>
          <p:cNvSpPr txBox="1"/>
          <p:nvPr/>
        </p:nvSpPr>
        <p:spPr>
          <a:xfrm rot="18518921">
            <a:off x="10752401" y="5012011"/>
            <a:ext cx="640636" cy="307777"/>
          </a:xfrm>
          <a:prstGeom prst="rect">
            <a:avLst/>
          </a:prstGeom>
          <a:noFill/>
        </p:spPr>
        <p:txBody>
          <a:bodyPr wrap="square" rtlCol="0">
            <a:spAutoFit/>
          </a:bodyPr>
          <a:lstStyle/>
          <a:p>
            <a:r>
              <a:rPr lang="en-US" sz="1400" dirty="0">
                <a:solidFill>
                  <a:srgbClr val="BD582C"/>
                </a:solidFill>
                <a:latin typeface="+mj-lt"/>
              </a:rPr>
              <a:t>2023</a:t>
            </a:r>
          </a:p>
        </p:txBody>
      </p:sp>
      <p:sp>
        <p:nvSpPr>
          <p:cNvPr id="59" name="Oval 58">
            <a:extLst>
              <a:ext uri="{FF2B5EF4-FFF2-40B4-BE49-F238E27FC236}">
                <a16:creationId xmlns:a16="http://schemas.microsoft.com/office/drawing/2014/main" id="{3A1E61FF-297C-937F-D198-5A7DAA168C49}"/>
              </a:ext>
            </a:extLst>
          </p:cNvPr>
          <p:cNvSpPr/>
          <p:nvPr/>
        </p:nvSpPr>
        <p:spPr>
          <a:xfrm>
            <a:off x="11024516" y="4458302"/>
            <a:ext cx="335001" cy="334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Connector 59">
            <a:extLst>
              <a:ext uri="{FF2B5EF4-FFF2-40B4-BE49-F238E27FC236}">
                <a16:creationId xmlns:a16="http://schemas.microsoft.com/office/drawing/2014/main" id="{8612444B-3273-A480-8270-A8C7868C0B05}"/>
              </a:ext>
            </a:extLst>
          </p:cNvPr>
          <p:cNvCxnSpPr>
            <a:endCxn id="59" idx="2"/>
          </p:cNvCxnSpPr>
          <p:nvPr/>
        </p:nvCxnSpPr>
        <p:spPr>
          <a:xfrm>
            <a:off x="10584957" y="4625685"/>
            <a:ext cx="439559" cy="0"/>
          </a:xfrm>
          <a:prstGeom prst="line">
            <a:avLst/>
          </a:prstGeom>
          <a:ln>
            <a:solidFill>
              <a:srgbClr val="BD582C"/>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FBF3F96-2AA5-5B8D-0958-E133BF56F488}"/>
              </a:ext>
            </a:extLst>
          </p:cNvPr>
          <p:cNvSpPr txBox="1"/>
          <p:nvPr/>
        </p:nvSpPr>
        <p:spPr>
          <a:xfrm rot="18518921">
            <a:off x="9993759" y="3473330"/>
            <a:ext cx="1658235" cy="307777"/>
          </a:xfrm>
          <a:prstGeom prst="rect">
            <a:avLst/>
          </a:prstGeom>
          <a:noFill/>
        </p:spPr>
        <p:txBody>
          <a:bodyPr wrap="square" rtlCol="0">
            <a:spAutoFit/>
          </a:bodyPr>
          <a:lstStyle/>
          <a:p>
            <a:r>
              <a:rPr lang="en-US" sz="1400" dirty="0">
                <a:solidFill>
                  <a:srgbClr val="BD582C"/>
                </a:solidFill>
                <a:latin typeface="+mj-lt"/>
              </a:rPr>
              <a:t>GPT-3, </a:t>
            </a:r>
            <a:r>
              <a:rPr lang="en-US" sz="1400" dirty="0" err="1">
                <a:solidFill>
                  <a:srgbClr val="BD582C"/>
                </a:solidFill>
                <a:latin typeface="+mj-lt"/>
              </a:rPr>
              <a:t>OpenAI</a:t>
            </a:r>
            <a:endParaRPr lang="en-US" sz="1400" dirty="0">
              <a:solidFill>
                <a:srgbClr val="BD582C"/>
              </a:solidFill>
              <a:latin typeface="+mj-lt"/>
            </a:endParaRPr>
          </a:p>
        </p:txBody>
      </p:sp>
      <p:sp>
        <p:nvSpPr>
          <p:cNvPr id="62" name="TextBox 61">
            <a:extLst>
              <a:ext uri="{FF2B5EF4-FFF2-40B4-BE49-F238E27FC236}">
                <a16:creationId xmlns:a16="http://schemas.microsoft.com/office/drawing/2014/main" id="{EB9BF2FC-C99F-84FC-6FBD-1AC1E5A9221B}"/>
              </a:ext>
            </a:extLst>
          </p:cNvPr>
          <p:cNvSpPr txBox="1"/>
          <p:nvPr/>
        </p:nvSpPr>
        <p:spPr>
          <a:xfrm rot="18518921">
            <a:off x="10753176" y="3279494"/>
            <a:ext cx="1878764" cy="523220"/>
          </a:xfrm>
          <a:prstGeom prst="rect">
            <a:avLst/>
          </a:prstGeom>
          <a:noFill/>
        </p:spPr>
        <p:txBody>
          <a:bodyPr wrap="square" rtlCol="0">
            <a:spAutoFit/>
          </a:bodyPr>
          <a:lstStyle/>
          <a:p>
            <a:r>
              <a:rPr lang="en-US" sz="1400" dirty="0">
                <a:solidFill>
                  <a:srgbClr val="BD582C"/>
                </a:solidFill>
                <a:latin typeface="+mj-lt"/>
              </a:rPr>
              <a:t>DALL-Ev3, </a:t>
            </a:r>
            <a:r>
              <a:rPr lang="en-US" sz="1400" dirty="0" err="1">
                <a:solidFill>
                  <a:srgbClr val="BD582C"/>
                </a:solidFill>
                <a:latin typeface="+mj-lt"/>
              </a:rPr>
              <a:t>ChatGPT</a:t>
            </a:r>
            <a:r>
              <a:rPr lang="en-US" sz="1400" dirty="0">
                <a:solidFill>
                  <a:srgbClr val="BD582C"/>
                </a:solidFill>
                <a:latin typeface="+mj-lt"/>
              </a:rPr>
              <a:t> </a:t>
            </a:r>
            <a:r>
              <a:rPr lang="en-US" sz="1400" dirty="0" err="1">
                <a:solidFill>
                  <a:srgbClr val="BD582C"/>
                </a:solidFill>
                <a:latin typeface="+mj-lt"/>
              </a:rPr>
              <a:t>etc</a:t>
            </a:r>
            <a:endParaRPr lang="en-US" sz="1400" dirty="0">
              <a:solidFill>
                <a:srgbClr val="BD582C"/>
              </a:solidFill>
              <a:latin typeface="+mj-lt"/>
            </a:endParaRPr>
          </a:p>
        </p:txBody>
      </p:sp>
    </p:spTree>
    <p:extLst>
      <p:ext uri="{BB962C8B-B14F-4D97-AF65-F5344CB8AC3E}">
        <p14:creationId xmlns:p14="http://schemas.microsoft.com/office/powerpoint/2010/main" val="1891621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2C24-38A8-8E18-C96C-CD48910CF8BC}"/>
              </a:ext>
            </a:extLst>
          </p:cNvPr>
          <p:cNvSpPr>
            <a:spLocks noGrp="1"/>
          </p:cNvSpPr>
          <p:nvPr>
            <p:ph type="title"/>
          </p:nvPr>
        </p:nvSpPr>
        <p:spPr/>
        <p:txBody>
          <a:bodyPr/>
          <a:lstStyle/>
          <a:p>
            <a:r>
              <a:rPr lang="en-NL" dirty="0"/>
              <a:t>Prerequisites</a:t>
            </a:r>
          </a:p>
        </p:txBody>
      </p:sp>
      <p:sp>
        <p:nvSpPr>
          <p:cNvPr id="3" name="Content Placeholder 2">
            <a:extLst>
              <a:ext uri="{FF2B5EF4-FFF2-40B4-BE49-F238E27FC236}">
                <a16:creationId xmlns:a16="http://schemas.microsoft.com/office/drawing/2014/main" id="{4194B715-8005-51A3-2A04-E8DF6CF5EAB7}"/>
              </a:ext>
            </a:extLst>
          </p:cNvPr>
          <p:cNvSpPr>
            <a:spLocks noGrp="1"/>
          </p:cNvSpPr>
          <p:nvPr>
            <p:ph idx="1"/>
          </p:nvPr>
        </p:nvSpPr>
        <p:spPr/>
        <p:txBody>
          <a:bodyPr/>
          <a:lstStyle/>
          <a:p>
            <a:endParaRPr lang="en-US" dirty="0"/>
          </a:p>
          <a:p>
            <a:r>
              <a:rPr lang="en-US" dirty="0"/>
              <a:t>Machine Learning 1</a:t>
            </a:r>
          </a:p>
          <a:p>
            <a:r>
              <a:rPr lang="en-US" dirty="0"/>
              <a:t>Calculus</a:t>
            </a:r>
            <a:r>
              <a:rPr lang="zh-CN" altLang="en-US" dirty="0"/>
              <a:t> </a:t>
            </a:r>
            <a:r>
              <a:rPr lang="en-US" altLang="zh-CN" dirty="0"/>
              <a:t>and</a:t>
            </a:r>
            <a:r>
              <a:rPr lang="en-US" dirty="0"/>
              <a:t> Linear Algebra</a:t>
            </a:r>
          </a:p>
          <a:p>
            <a:pPr lvl="1"/>
            <a:r>
              <a:rPr lang="en-US" dirty="0"/>
              <a:t>Derivatives, integrals</a:t>
            </a:r>
          </a:p>
          <a:p>
            <a:pPr lvl="1"/>
            <a:r>
              <a:rPr lang="en-US" dirty="0"/>
              <a:t>Matrix operations</a:t>
            </a:r>
          </a:p>
          <a:p>
            <a:pPr lvl="1"/>
            <a:r>
              <a:rPr lang="en-US" dirty="0"/>
              <a:t>Computing lower bounds, limits</a:t>
            </a:r>
          </a:p>
          <a:p>
            <a:r>
              <a:rPr lang="en-US" dirty="0"/>
              <a:t>Some Probability Theory</a:t>
            </a:r>
            <a:r>
              <a:rPr lang="zh-CN" altLang="en-US" dirty="0"/>
              <a:t> </a:t>
            </a:r>
            <a:r>
              <a:rPr lang="en-US" altLang="zh-CN" dirty="0"/>
              <a:t>and</a:t>
            </a:r>
            <a:r>
              <a:rPr lang="en-US" dirty="0"/>
              <a:t> Statistics</a:t>
            </a:r>
          </a:p>
          <a:p>
            <a:r>
              <a:rPr lang="en-US" dirty="0"/>
              <a:t>Advanced programming</a:t>
            </a:r>
          </a:p>
        </p:txBody>
      </p:sp>
    </p:spTree>
    <p:extLst>
      <p:ext uri="{BB962C8B-B14F-4D97-AF65-F5344CB8AC3E}">
        <p14:creationId xmlns:p14="http://schemas.microsoft.com/office/powerpoint/2010/main" val="3131420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301C-5585-DE19-F5FB-DB11347C23A3}"/>
              </a:ext>
            </a:extLst>
          </p:cNvPr>
          <p:cNvSpPr>
            <a:spLocks noGrp="1"/>
          </p:cNvSpPr>
          <p:nvPr>
            <p:ph type="title"/>
          </p:nvPr>
        </p:nvSpPr>
        <p:spPr/>
        <p:txBody>
          <a:bodyPr/>
          <a:lstStyle/>
          <a:p>
            <a:r>
              <a:rPr lang="en-NL" dirty="0"/>
              <a:t>Scale, scale, scale</a:t>
            </a:r>
          </a:p>
        </p:txBody>
      </p:sp>
      <p:pic>
        <p:nvPicPr>
          <p:cNvPr id="4" name="Picture 3">
            <a:extLst>
              <a:ext uri="{FF2B5EF4-FFF2-40B4-BE49-F238E27FC236}">
                <a16:creationId xmlns:a16="http://schemas.microsoft.com/office/drawing/2014/main" id="{C2C96531-4557-FCC1-54D4-45D8965E58AD}"/>
              </a:ext>
            </a:extLst>
          </p:cNvPr>
          <p:cNvPicPr>
            <a:picLocks noChangeAspect="1"/>
          </p:cNvPicPr>
          <p:nvPr/>
        </p:nvPicPr>
        <p:blipFill>
          <a:blip r:embed="rId2"/>
          <a:stretch>
            <a:fillRect/>
          </a:stretch>
        </p:blipFill>
        <p:spPr>
          <a:xfrm>
            <a:off x="306859" y="1421297"/>
            <a:ext cx="7059677" cy="4879240"/>
          </a:xfrm>
          <a:prstGeom prst="rect">
            <a:avLst/>
          </a:prstGeom>
        </p:spPr>
      </p:pic>
      <p:pic>
        <p:nvPicPr>
          <p:cNvPr id="5" name="Picture 4">
            <a:extLst>
              <a:ext uri="{FF2B5EF4-FFF2-40B4-BE49-F238E27FC236}">
                <a16:creationId xmlns:a16="http://schemas.microsoft.com/office/drawing/2014/main" id="{548323DB-DED8-2C01-7F8D-760406392EE9}"/>
              </a:ext>
            </a:extLst>
          </p:cNvPr>
          <p:cNvPicPr>
            <a:picLocks noChangeAspect="1"/>
          </p:cNvPicPr>
          <p:nvPr/>
        </p:nvPicPr>
        <p:blipFill>
          <a:blip r:embed="rId3"/>
          <a:stretch>
            <a:fillRect/>
          </a:stretch>
        </p:blipFill>
        <p:spPr>
          <a:xfrm>
            <a:off x="8273045" y="2409204"/>
            <a:ext cx="3302340" cy="2410834"/>
          </a:xfrm>
          <a:prstGeom prst="rect">
            <a:avLst/>
          </a:prstGeom>
        </p:spPr>
      </p:pic>
    </p:spTree>
    <p:extLst>
      <p:ext uri="{BB962C8B-B14F-4D97-AF65-F5344CB8AC3E}">
        <p14:creationId xmlns:p14="http://schemas.microsoft.com/office/powerpoint/2010/main" val="55929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E4EA-EE89-B25D-0842-0B577C72F6EE}"/>
              </a:ext>
            </a:extLst>
          </p:cNvPr>
          <p:cNvSpPr>
            <a:spLocks noGrp="1"/>
          </p:cNvSpPr>
          <p:nvPr>
            <p:ph type="title"/>
          </p:nvPr>
        </p:nvSpPr>
        <p:spPr/>
        <p:txBody>
          <a:bodyPr/>
          <a:lstStyle/>
          <a:p>
            <a:r>
              <a:rPr lang="en-NL" dirty="0"/>
              <a:t>Current scaling of models</a:t>
            </a:r>
          </a:p>
        </p:txBody>
      </p:sp>
      <p:sp>
        <p:nvSpPr>
          <p:cNvPr id="3" name="Content Placeholder 2">
            <a:extLst>
              <a:ext uri="{FF2B5EF4-FFF2-40B4-BE49-F238E27FC236}">
                <a16:creationId xmlns:a16="http://schemas.microsoft.com/office/drawing/2014/main" id="{5EBED213-A2E4-18ED-8A38-3DEE3C1B16A2}"/>
              </a:ext>
            </a:extLst>
          </p:cNvPr>
          <p:cNvSpPr>
            <a:spLocks noGrp="1"/>
          </p:cNvSpPr>
          <p:nvPr>
            <p:ph idx="1"/>
          </p:nvPr>
        </p:nvSpPr>
        <p:spPr>
          <a:xfrm>
            <a:off x="838200" y="1709530"/>
            <a:ext cx="6636488" cy="4919869"/>
          </a:xfrm>
        </p:spPr>
        <p:txBody>
          <a:bodyPr/>
          <a:lstStyle/>
          <a:p>
            <a:endParaRPr lang="en-US" sz="2000" dirty="0"/>
          </a:p>
          <a:p>
            <a:endParaRPr lang="en-US" sz="2000" dirty="0"/>
          </a:p>
          <a:p>
            <a:r>
              <a:rPr lang="en-US" sz="2000" dirty="0"/>
              <a:t>BERT model (354M parameters) ~ now $2K</a:t>
            </a:r>
          </a:p>
          <a:p>
            <a:r>
              <a:rPr lang="en-US" sz="2000" dirty="0" err="1"/>
              <a:t>RoBERTa</a:t>
            </a:r>
            <a:r>
              <a:rPr lang="en-US" sz="2000" dirty="0"/>
              <a:t> (1000 GPUs for a week) ~ now $350K</a:t>
            </a:r>
          </a:p>
          <a:p>
            <a:r>
              <a:rPr lang="en-US" sz="2000" dirty="0"/>
              <a:t>GPT-3 (175B parameters, 1500 GPUs for 2 months) ~ $3M</a:t>
            </a:r>
          </a:p>
          <a:p>
            <a:r>
              <a:rPr lang="en-US" sz="2000" dirty="0"/>
              <a:t>…</a:t>
            </a:r>
          </a:p>
          <a:p>
            <a:r>
              <a:rPr lang="en-US" sz="2000" dirty="0" err="1"/>
              <a:t>PaLM</a:t>
            </a:r>
            <a:r>
              <a:rPr lang="en-US" sz="2000" dirty="0"/>
              <a:t> </a:t>
            </a:r>
          </a:p>
          <a:p>
            <a:pPr lvl="1"/>
            <a:r>
              <a:rPr lang="en-US" sz="2000" dirty="0"/>
              <a:t>6144 TPUs, ~$25M</a:t>
            </a:r>
          </a:p>
          <a:p>
            <a:pPr lvl="1"/>
            <a:r>
              <a:rPr lang="en-US" sz="2000" dirty="0"/>
              <a:t>3.2 million kWh ~~1000 Households for a year</a:t>
            </a:r>
          </a:p>
          <a:p>
            <a:pPr lvl="1"/>
            <a:endParaRPr lang="en-US" sz="2000" dirty="0"/>
          </a:p>
          <a:p>
            <a:endParaRPr lang="en-NL" dirty="0"/>
          </a:p>
        </p:txBody>
      </p:sp>
      <p:pic>
        <p:nvPicPr>
          <p:cNvPr id="4" name="Picture 3">
            <a:extLst>
              <a:ext uri="{FF2B5EF4-FFF2-40B4-BE49-F238E27FC236}">
                <a16:creationId xmlns:a16="http://schemas.microsoft.com/office/drawing/2014/main" id="{97D706AC-F098-D986-B601-4149E0F949C8}"/>
              </a:ext>
            </a:extLst>
          </p:cNvPr>
          <p:cNvPicPr>
            <a:picLocks noChangeAspect="1"/>
          </p:cNvPicPr>
          <p:nvPr/>
        </p:nvPicPr>
        <p:blipFill rotWithShape="1">
          <a:blip r:embed="rId2"/>
          <a:srcRect l="14975" t="18472" r="3102" b="39842"/>
          <a:stretch/>
        </p:blipFill>
        <p:spPr>
          <a:xfrm>
            <a:off x="7560598" y="2474396"/>
            <a:ext cx="4217543" cy="2799354"/>
          </a:xfrm>
          <a:prstGeom prst="rect">
            <a:avLst/>
          </a:prstGeom>
        </p:spPr>
      </p:pic>
      <p:sp>
        <p:nvSpPr>
          <p:cNvPr id="5" name="TextBox 4">
            <a:extLst>
              <a:ext uri="{FF2B5EF4-FFF2-40B4-BE49-F238E27FC236}">
                <a16:creationId xmlns:a16="http://schemas.microsoft.com/office/drawing/2014/main" id="{46C13AD6-B57A-B752-29D3-94E81643E80A}"/>
              </a:ext>
            </a:extLst>
          </p:cNvPr>
          <p:cNvSpPr txBox="1"/>
          <p:nvPr/>
        </p:nvSpPr>
        <p:spPr>
          <a:xfrm>
            <a:off x="5447351" y="6447554"/>
            <a:ext cx="6927350" cy="369332"/>
          </a:xfrm>
          <a:prstGeom prst="rect">
            <a:avLst/>
          </a:prstGeom>
          <a:noFill/>
        </p:spPr>
        <p:txBody>
          <a:bodyPr wrap="square">
            <a:spAutoFit/>
          </a:bodyPr>
          <a:lstStyle/>
          <a:p>
            <a:r>
              <a:rPr lang="en-US" dirty="0">
                <a:hlinkClick r:id="rId3"/>
              </a:rPr>
              <a:t>https://twitter.com/tomgoldsteincs/status/1544370726119112704</a:t>
            </a:r>
            <a:r>
              <a:rPr lang="en-US" dirty="0"/>
              <a:t> </a:t>
            </a:r>
          </a:p>
        </p:txBody>
      </p:sp>
      <p:sp>
        <p:nvSpPr>
          <p:cNvPr id="6" name="TextBox 5">
            <a:extLst>
              <a:ext uri="{FF2B5EF4-FFF2-40B4-BE49-F238E27FC236}">
                <a16:creationId xmlns:a16="http://schemas.microsoft.com/office/drawing/2014/main" id="{AFC783EC-DC33-5E8F-1B7B-19C00612164A}"/>
              </a:ext>
            </a:extLst>
          </p:cNvPr>
          <p:cNvSpPr txBox="1"/>
          <p:nvPr/>
        </p:nvSpPr>
        <p:spPr>
          <a:xfrm>
            <a:off x="4674003" y="6444733"/>
            <a:ext cx="934871" cy="369332"/>
          </a:xfrm>
          <a:prstGeom prst="rect">
            <a:avLst/>
          </a:prstGeom>
          <a:noFill/>
        </p:spPr>
        <p:txBody>
          <a:bodyPr wrap="none" rtlCol="0">
            <a:spAutoFit/>
          </a:bodyPr>
          <a:lstStyle/>
          <a:p>
            <a:r>
              <a:rPr lang="en-US" dirty="0"/>
              <a:t>Source:</a:t>
            </a:r>
          </a:p>
        </p:txBody>
      </p:sp>
    </p:spTree>
    <p:extLst>
      <p:ext uri="{BB962C8B-B14F-4D97-AF65-F5344CB8AC3E}">
        <p14:creationId xmlns:p14="http://schemas.microsoft.com/office/powerpoint/2010/main" val="1814894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E052-EB0F-5EC9-61A1-11A768EEF435}"/>
              </a:ext>
            </a:extLst>
          </p:cNvPr>
          <p:cNvSpPr>
            <a:spLocks noGrp="1"/>
          </p:cNvSpPr>
          <p:nvPr>
            <p:ph type="title"/>
          </p:nvPr>
        </p:nvSpPr>
        <p:spPr/>
        <p:txBody>
          <a:bodyPr/>
          <a:lstStyle/>
          <a:p>
            <a:r>
              <a:rPr lang="en-NL" dirty="0"/>
              <a:t>Is deep learning ready for the real world?</a:t>
            </a:r>
          </a:p>
        </p:txBody>
      </p:sp>
      <p:pic>
        <p:nvPicPr>
          <p:cNvPr id="4" name="Digital doctor_ AI singles out skin cancer from photos">
            <a:hlinkClick r:id="" action="ppaction://media"/>
            <a:extLst>
              <a:ext uri="{FF2B5EF4-FFF2-40B4-BE49-F238E27FC236}">
                <a16:creationId xmlns:a16="http://schemas.microsoft.com/office/drawing/2014/main" id="{87ED5C00-CDF3-CB32-A702-07753D8221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0349" y="1421297"/>
            <a:ext cx="10331302" cy="4984054"/>
          </a:xfrm>
          <a:prstGeom prst="rect">
            <a:avLst/>
          </a:prstGeom>
        </p:spPr>
      </p:pic>
    </p:spTree>
    <p:extLst>
      <p:ext uri="{BB962C8B-B14F-4D97-AF65-F5344CB8AC3E}">
        <p14:creationId xmlns:p14="http://schemas.microsoft.com/office/powerpoint/2010/main" val="279889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Self-driving Uber crash that killed pedestrian in Tempe, Arizona, caught on  camera">
            <a:extLst>
              <a:ext uri="{FF2B5EF4-FFF2-40B4-BE49-F238E27FC236}">
                <a16:creationId xmlns:a16="http://schemas.microsoft.com/office/drawing/2014/main" id="{BE2BD687-CF4F-D952-2C6D-DC38697F5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95996" cy="3428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entagon Explosion Image is Fake and AI-generated">
            <a:extLst>
              <a:ext uri="{FF2B5EF4-FFF2-40B4-BE49-F238E27FC236}">
                <a16:creationId xmlns:a16="http://schemas.microsoft.com/office/drawing/2014/main" id="{B5C3562E-4E4D-17C0-4351-A23BD0F9C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9089" y="-1"/>
            <a:ext cx="6097591" cy="3428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ameratoezicht - Wikipedia">
            <a:extLst>
              <a:ext uri="{FF2B5EF4-FFF2-40B4-BE49-F238E27FC236}">
                <a16:creationId xmlns:a16="http://schemas.microsoft.com/office/drawing/2014/main" id="{84037A41-67B7-E106-EDB0-134CEB9EA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30532"/>
            <a:ext cx="2495600" cy="33274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ina surveillance system—the world's largest—is growing. So is the  backlash | Fortune">
            <a:extLst>
              <a:ext uri="{FF2B5EF4-FFF2-40B4-BE49-F238E27FC236}">
                <a16:creationId xmlns:a16="http://schemas.microsoft.com/office/drawing/2014/main" id="{FD6DA9D8-FDB6-90C4-C0FE-CD529682C9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909" y="3428998"/>
            <a:ext cx="5372146" cy="34290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Cameratoezicht - Wikipedia">
            <a:extLst>
              <a:ext uri="{FF2B5EF4-FFF2-40B4-BE49-F238E27FC236}">
                <a16:creationId xmlns:a16="http://schemas.microsoft.com/office/drawing/2014/main" id="{011A4DDF-303C-7221-D81A-E4BB2927D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428999"/>
            <a:ext cx="2571751" cy="34290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860585E3-77FC-0F6C-7E50-C02C7EB14EF7}"/>
              </a:ext>
            </a:extLst>
          </p:cNvPr>
          <p:cNvCxnSpPr/>
          <p:nvPr/>
        </p:nvCxnSpPr>
        <p:spPr>
          <a:xfrm>
            <a:off x="6096000" y="0"/>
            <a:ext cx="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6E31E7-DD2B-614F-265B-27C3E1CD6355}"/>
              </a:ext>
            </a:extLst>
          </p:cNvPr>
          <p:cNvCxnSpPr>
            <a:cxnSpLocks/>
          </p:cNvCxnSpPr>
          <p:nvPr/>
        </p:nvCxnSpPr>
        <p:spPr>
          <a:xfrm flipH="1">
            <a:off x="-16346" y="3428996"/>
            <a:ext cx="1223302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1468A4-AFE7-010A-C507-B25392B32044}"/>
              </a:ext>
            </a:extLst>
          </p:cNvPr>
          <p:cNvSpPr txBox="1"/>
          <p:nvPr/>
        </p:nvSpPr>
        <p:spPr>
          <a:xfrm>
            <a:off x="6119090" y="2844225"/>
            <a:ext cx="6072910" cy="584775"/>
          </a:xfrm>
          <a:prstGeom prst="rect">
            <a:avLst/>
          </a:prstGeom>
          <a:solidFill>
            <a:srgbClr val="F80000">
              <a:alpha val="60000"/>
            </a:srgbClr>
          </a:solidFill>
        </p:spPr>
        <p:txBody>
          <a:bodyPr wrap="square" rtlCol="0">
            <a:spAutoFit/>
          </a:bodyPr>
          <a:lstStyle>
            <a:defPPr>
              <a:defRPr lang="en-US"/>
            </a:defPPr>
            <a:lvl1pPr algn="ctr">
              <a:defRPr sz="3200" b="1">
                <a:solidFill>
                  <a:schemeClr val="bg1"/>
                </a:solidFill>
              </a:defRPr>
            </a:lvl1pPr>
          </a:lstStyle>
          <a:p>
            <a:r>
              <a:rPr lang="en-NL" dirty="0"/>
              <a:t>Misinformation</a:t>
            </a:r>
          </a:p>
        </p:txBody>
      </p:sp>
      <p:sp>
        <p:nvSpPr>
          <p:cNvPr id="14" name="TextBox 13">
            <a:extLst>
              <a:ext uri="{FF2B5EF4-FFF2-40B4-BE49-F238E27FC236}">
                <a16:creationId xmlns:a16="http://schemas.microsoft.com/office/drawing/2014/main" id="{3C13DF8A-1742-CE31-77AB-FB63958B2129}"/>
              </a:ext>
            </a:extLst>
          </p:cNvPr>
          <p:cNvSpPr txBox="1"/>
          <p:nvPr/>
        </p:nvSpPr>
        <p:spPr>
          <a:xfrm>
            <a:off x="-19842" y="2844225"/>
            <a:ext cx="6072910" cy="584775"/>
          </a:xfrm>
          <a:prstGeom prst="rect">
            <a:avLst/>
          </a:prstGeom>
          <a:solidFill>
            <a:srgbClr val="F80000">
              <a:alpha val="60000"/>
            </a:srgbClr>
          </a:solidFill>
        </p:spPr>
        <p:txBody>
          <a:bodyPr wrap="square" rtlCol="0">
            <a:spAutoFit/>
          </a:bodyPr>
          <a:lstStyle/>
          <a:p>
            <a:pPr algn="ctr"/>
            <a:r>
              <a:rPr lang="en-NL" sz="3200" b="1" dirty="0">
                <a:solidFill>
                  <a:schemeClr val="bg1"/>
                </a:solidFill>
              </a:rPr>
              <a:t>Deadly accidents</a:t>
            </a:r>
          </a:p>
        </p:txBody>
      </p:sp>
      <p:sp>
        <p:nvSpPr>
          <p:cNvPr id="15" name="TextBox 14">
            <a:extLst>
              <a:ext uri="{FF2B5EF4-FFF2-40B4-BE49-F238E27FC236}">
                <a16:creationId xmlns:a16="http://schemas.microsoft.com/office/drawing/2014/main" id="{D00F6BC0-853C-222F-1C1C-443288F6ADD1}"/>
              </a:ext>
            </a:extLst>
          </p:cNvPr>
          <p:cNvSpPr txBox="1"/>
          <p:nvPr/>
        </p:nvSpPr>
        <p:spPr>
          <a:xfrm>
            <a:off x="-2" y="6264292"/>
            <a:ext cx="6072910" cy="584775"/>
          </a:xfrm>
          <a:prstGeom prst="rect">
            <a:avLst/>
          </a:prstGeom>
          <a:solidFill>
            <a:srgbClr val="F80000">
              <a:alpha val="60000"/>
            </a:srgbClr>
          </a:solidFill>
        </p:spPr>
        <p:txBody>
          <a:bodyPr wrap="square" rtlCol="0">
            <a:spAutoFit/>
          </a:bodyPr>
          <a:lstStyle>
            <a:defPPr>
              <a:defRPr lang="en-US"/>
            </a:defPPr>
            <a:lvl1pPr algn="ctr">
              <a:defRPr sz="3200" b="1">
                <a:solidFill>
                  <a:schemeClr val="bg1"/>
                </a:solidFill>
              </a:defRPr>
            </a:lvl1pPr>
          </a:lstStyle>
          <a:p>
            <a:r>
              <a:rPr lang="en-NL" dirty="0"/>
              <a:t>Surveillance concerns</a:t>
            </a:r>
          </a:p>
        </p:txBody>
      </p:sp>
      <p:pic>
        <p:nvPicPr>
          <p:cNvPr id="16" name="Picture 15">
            <a:extLst>
              <a:ext uri="{FF2B5EF4-FFF2-40B4-BE49-F238E27FC236}">
                <a16:creationId xmlns:a16="http://schemas.microsoft.com/office/drawing/2014/main" id="{5ACEA2F3-73AD-32D7-ABD1-5FD4DD8227E8}"/>
              </a:ext>
            </a:extLst>
          </p:cNvPr>
          <p:cNvPicPr>
            <a:picLocks noChangeAspect="1"/>
          </p:cNvPicPr>
          <p:nvPr/>
        </p:nvPicPr>
        <p:blipFill>
          <a:blip r:embed="rId6"/>
          <a:stretch>
            <a:fillRect/>
          </a:stretch>
        </p:blipFill>
        <p:spPr>
          <a:xfrm>
            <a:off x="6811817" y="3612022"/>
            <a:ext cx="5256069" cy="2668466"/>
          </a:xfrm>
          <a:prstGeom prst="rect">
            <a:avLst/>
          </a:prstGeom>
        </p:spPr>
      </p:pic>
      <p:sp>
        <p:nvSpPr>
          <p:cNvPr id="17" name="TextBox 16">
            <a:extLst>
              <a:ext uri="{FF2B5EF4-FFF2-40B4-BE49-F238E27FC236}">
                <a16:creationId xmlns:a16="http://schemas.microsoft.com/office/drawing/2014/main" id="{F8C732E5-90C6-A1A7-7AE7-9D29DA6EE94A}"/>
              </a:ext>
            </a:extLst>
          </p:cNvPr>
          <p:cNvSpPr txBox="1"/>
          <p:nvPr/>
        </p:nvSpPr>
        <p:spPr>
          <a:xfrm>
            <a:off x="6138871" y="6264291"/>
            <a:ext cx="6072910" cy="584775"/>
          </a:xfrm>
          <a:prstGeom prst="rect">
            <a:avLst/>
          </a:prstGeom>
          <a:solidFill>
            <a:srgbClr val="F80000">
              <a:alpha val="60000"/>
            </a:srgbClr>
          </a:solidFill>
        </p:spPr>
        <p:txBody>
          <a:bodyPr wrap="square" rtlCol="0">
            <a:spAutoFit/>
          </a:bodyPr>
          <a:lstStyle>
            <a:defPPr>
              <a:defRPr lang="en-US"/>
            </a:defPPr>
            <a:lvl1pPr algn="ctr">
              <a:defRPr sz="3200" b="1">
                <a:solidFill>
                  <a:schemeClr val="bg1"/>
                </a:solidFill>
              </a:defRPr>
            </a:lvl1pPr>
          </a:lstStyle>
          <a:p>
            <a:r>
              <a:rPr lang="en-NL" dirty="0"/>
              <a:t>Bias</a:t>
            </a:r>
          </a:p>
        </p:txBody>
      </p:sp>
    </p:spTree>
    <p:extLst>
      <p:ext uri="{BB962C8B-B14F-4D97-AF65-F5344CB8AC3E}">
        <p14:creationId xmlns:p14="http://schemas.microsoft.com/office/powerpoint/2010/main" val="666363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A830-253C-5A66-D294-4F2CA3DBE5AF}"/>
              </a:ext>
            </a:extLst>
          </p:cNvPr>
          <p:cNvSpPr>
            <a:spLocks noGrp="1"/>
          </p:cNvSpPr>
          <p:nvPr>
            <p:ph type="title"/>
          </p:nvPr>
        </p:nvSpPr>
        <p:spPr/>
        <p:txBody>
          <a:bodyPr/>
          <a:lstStyle/>
          <a:p>
            <a:r>
              <a:rPr lang="en-NL" dirty="0"/>
              <a:t>Deep learning: an ongoing effort</a:t>
            </a:r>
          </a:p>
        </p:txBody>
      </p:sp>
      <p:sp>
        <p:nvSpPr>
          <p:cNvPr id="3" name="Content Placeholder 2">
            <a:extLst>
              <a:ext uri="{FF2B5EF4-FFF2-40B4-BE49-F238E27FC236}">
                <a16:creationId xmlns:a16="http://schemas.microsoft.com/office/drawing/2014/main" id="{EBB85FD6-9A8E-9F26-D473-81DA22267F63}"/>
              </a:ext>
            </a:extLst>
          </p:cNvPr>
          <p:cNvSpPr>
            <a:spLocks noGrp="1"/>
          </p:cNvSpPr>
          <p:nvPr>
            <p:ph idx="1"/>
          </p:nvPr>
        </p:nvSpPr>
        <p:spPr/>
        <p:txBody>
          <a:bodyPr/>
          <a:lstStyle/>
          <a:p>
            <a:endParaRPr lang="en-NL" dirty="0"/>
          </a:p>
          <a:p>
            <a:endParaRPr lang="en-NL" dirty="0"/>
          </a:p>
          <a:p>
            <a:r>
              <a:rPr lang="en-NL" dirty="0"/>
              <a:t>Rapid advances and quick strides.</a:t>
            </a:r>
          </a:p>
          <a:p>
            <a:endParaRPr lang="en-NL" dirty="0"/>
          </a:p>
          <a:p>
            <a:r>
              <a:rPr lang="en-NL" dirty="0"/>
              <a:t>AI is already assisting us with many basic efforts.</a:t>
            </a:r>
          </a:p>
          <a:p>
            <a:endParaRPr lang="en-NL" dirty="0"/>
          </a:p>
          <a:p>
            <a:r>
              <a:rPr lang="en-NL" dirty="0"/>
              <a:t>Many fundamental issues remain:</a:t>
            </a:r>
          </a:p>
          <a:p>
            <a:r>
              <a:rPr lang="en-NL" dirty="0"/>
              <a:t>Causality, generalization, robustness, hierarchies, facts</a:t>
            </a:r>
            <a:r>
              <a:rPr lang="en-NL"/>
              <a:t>/knowledge, continuality, alignment, sustainability, … </a:t>
            </a:r>
            <a:endParaRPr lang="en-NL" dirty="0"/>
          </a:p>
        </p:txBody>
      </p:sp>
    </p:spTree>
    <p:extLst>
      <p:ext uri="{BB962C8B-B14F-4D97-AF65-F5344CB8AC3E}">
        <p14:creationId xmlns:p14="http://schemas.microsoft.com/office/powerpoint/2010/main" val="3314865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2309-BA9D-00B0-3E5F-218992245ABB}"/>
              </a:ext>
            </a:extLst>
          </p:cNvPr>
          <p:cNvSpPr>
            <a:spLocks noGrp="1"/>
          </p:cNvSpPr>
          <p:nvPr>
            <p:ph type="title"/>
          </p:nvPr>
        </p:nvSpPr>
        <p:spPr/>
        <p:txBody>
          <a:bodyPr/>
          <a:lstStyle/>
          <a:p>
            <a:r>
              <a:rPr lang="en-NL" dirty="0"/>
              <a:t>Is AI only deep learning?</a:t>
            </a:r>
          </a:p>
        </p:txBody>
      </p:sp>
      <p:pic>
        <p:nvPicPr>
          <p:cNvPr id="1026" name="Picture 2" descr="Exploring Multi-Agent Systems: An In-Depth Guide | by Cheryl D Mahaffey |  Sep, 2024 | Medium">
            <a:extLst>
              <a:ext uri="{FF2B5EF4-FFF2-40B4-BE49-F238E27FC236}">
                <a16:creationId xmlns:a16="http://schemas.microsoft.com/office/drawing/2014/main" id="{4FF17705-E408-802D-2D9F-2A07DEFC8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090"/>
            <a:ext cx="5675214" cy="31385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B085829-D1B2-85CB-A467-504DCDF6C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95" y="3179135"/>
            <a:ext cx="6540204" cy="367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436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99017-FD2A-108B-C91C-7C75AEAB0DF4}"/>
              </a:ext>
            </a:extLst>
          </p:cNvPr>
          <p:cNvSpPr>
            <a:spLocks noGrp="1"/>
          </p:cNvSpPr>
          <p:nvPr>
            <p:ph type="title"/>
          </p:nvPr>
        </p:nvSpPr>
        <p:spPr/>
        <p:txBody>
          <a:bodyPr/>
          <a:lstStyle/>
          <a:p>
            <a:r>
              <a:rPr lang="en-NL" dirty="0"/>
              <a:t>Recap</a:t>
            </a:r>
          </a:p>
        </p:txBody>
      </p:sp>
      <p:sp>
        <p:nvSpPr>
          <p:cNvPr id="3" name="Content Placeholder 2">
            <a:extLst>
              <a:ext uri="{FF2B5EF4-FFF2-40B4-BE49-F238E27FC236}">
                <a16:creationId xmlns:a16="http://schemas.microsoft.com/office/drawing/2014/main" id="{76DA0554-F819-751D-7320-7BDA8E7D2AC7}"/>
              </a:ext>
            </a:extLst>
          </p:cNvPr>
          <p:cNvSpPr>
            <a:spLocks noGrp="1"/>
          </p:cNvSpPr>
          <p:nvPr>
            <p:ph idx="1"/>
          </p:nvPr>
        </p:nvSpPr>
        <p:spPr/>
        <p:txBody>
          <a:bodyPr/>
          <a:lstStyle/>
          <a:p>
            <a:endParaRPr lang="en-NL" dirty="0"/>
          </a:p>
          <a:p>
            <a:endParaRPr lang="en-NL" dirty="0"/>
          </a:p>
          <a:p>
            <a:pPr algn="ctr"/>
            <a:r>
              <a:rPr lang="en-NL" dirty="0"/>
              <a:t>Course overview</a:t>
            </a:r>
          </a:p>
          <a:p>
            <a:pPr algn="ctr"/>
            <a:endParaRPr lang="en-NL" dirty="0"/>
          </a:p>
          <a:p>
            <a:pPr algn="ctr"/>
            <a:r>
              <a:rPr lang="en-NL" dirty="0"/>
              <a:t>History of deep learning</a:t>
            </a:r>
          </a:p>
          <a:p>
            <a:pPr algn="ctr"/>
            <a:endParaRPr lang="en-NL" dirty="0"/>
          </a:p>
          <a:p>
            <a:pPr algn="ctr"/>
            <a:r>
              <a:rPr lang="en-NL" dirty="0"/>
              <a:t>Future of deep learning</a:t>
            </a:r>
          </a:p>
        </p:txBody>
      </p:sp>
    </p:spTree>
    <p:extLst>
      <p:ext uri="{BB962C8B-B14F-4D97-AF65-F5344CB8AC3E}">
        <p14:creationId xmlns:p14="http://schemas.microsoft.com/office/powerpoint/2010/main" val="1562768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1AE3-8A86-D170-7A15-46D8541AA910}"/>
              </a:ext>
            </a:extLst>
          </p:cNvPr>
          <p:cNvSpPr>
            <a:spLocks noGrp="1"/>
          </p:cNvSpPr>
          <p:nvPr>
            <p:ph type="title"/>
          </p:nvPr>
        </p:nvSpPr>
        <p:spPr/>
        <p:txBody>
          <a:bodyPr/>
          <a:lstStyle/>
          <a:p>
            <a:r>
              <a:rPr lang="en-NL" dirty="0"/>
              <a:t>Learning and reflection</a:t>
            </a:r>
          </a:p>
        </p:txBody>
      </p:sp>
      <p:sp>
        <p:nvSpPr>
          <p:cNvPr id="3" name="Content Placeholder 2">
            <a:extLst>
              <a:ext uri="{FF2B5EF4-FFF2-40B4-BE49-F238E27FC236}">
                <a16:creationId xmlns:a16="http://schemas.microsoft.com/office/drawing/2014/main" id="{678308D3-BD2D-324E-2307-A210939D47C6}"/>
              </a:ext>
            </a:extLst>
          </p:cNvPr>
          <p:cNvSpPr>
            <a:spLocks noGrp="1"/>
          </p:cNvSpPr>
          <p:nvPr>
            <p:ph idx="1"/>
          </p:nvPr>
        </p:nvSpPr>
        <p:spPr/>
        <p:txBody>
          <a:bodyPr/>
          <a:lstStyle/>
          <a:p>
            <a:pPr algn="ctr"/>
            <a:endParaRPr lang="en-NL" dirty="0"/>
          </a:p>
          <a:p>
            <a:pPr algn="ctr"/>
            <a:endParaRPr lang="en-NL" dirty="0"/>
          </a:p>
          <a:p>
            <a:pPr algn="ctr"/>
            <a:endParaRPr lang="en-NL" dirty="0"/>
          </a:p>
          <a:p>
            <a:pPr algn="ctr"/>
            <a:r>
              <a:rPr lang="en-NL" dirty="0"/>
              <a:t>Understanding Deep Learning: Chapter 1</a:t>
            </a:r>
          </a:p>
          <a:p>
            <a:pPr algn="ctr"/>
            <a:endParaRPr lang="en-NL" dirty="0"/>
          </a:p>
          <a:p>
            <a:pPr algn="ctr"/>
            <a:r>
              <a:rPr lang="en-NL" dirty="0"/>
              <a:t>Annotated History of Modern AI and Deep Learning – Jürgen Schmidhuber</a:t>
            </a:r>
          </a:p>
          <a:p>
            <a:pPr algn="ctr"/>
            <a:endParaRPr lang="en-NL" dirty="0"/>
          </a:p>
          <a:p>
            <a:pPr algn="ctr"/>
            <a:r>
              <a:rPr lang="en-NL" i="1"/>
              <a:t>All reading </a:t>
            </a:r>
            <a:r>
              <a:rPr lang="en-NL" i="1" dirty="0"/>
              <a:t>is in ”Reading Materials” under “Modules” in Canvas</a:t>
            </a:r>
          </a:p>
        </p:txBody>
      </p:sp>
    </p:spTree>
    <p:extLst>
      <p:ext uri="{BB962C8B-B14F-4D97-AF65-F5344CB8AC3E}">
        <p14:creationId xmlns:p14="http://schemas.microsoft.com/office/powerpoint/2010/main" val="33363774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785C9BD-D757-B212-255A-DF0934632A32}"/>
              </a:ext>
            </a:extLst>
          </p:cNvPr>
          <p:cNvGraphicFramePr>
            <a:graphicFrameLocks noGrp="1"/>
          </p:cNvGraphicFramePr>
          <p:nvPr>
            <p:extLst>
              <p:ext uri="{D42A27DB-BD31-4B8C-83A1-F6EECF244321}">
                <p14:modId xmlns:p14="http://schemas.microsoft.com/office/powerpoint/2010/main" val="1908929250"/>
              </p:ext>
            </p:extLst>
          </p:nvPr>
        </p:nvGraphicFramePr>
        <p:xfrm>
          <a:off x="5815244" y="1989552"/>
          <a:ext cx="6229611" cy="3845848"/>
        </p:xfrm>
        <a:graphic>
          <a:graphicData uri="http://schemas.openxmlformats.org/drawingml/2006/table">
            <a:tbl>
              <a:tblPr firstRow="1" bandRow="1">
                <a:tableStyleId>{9D7B26C5-4107-4FEC-AEDC-1716B250A1EF}</a:tableStyleId>
              </a:tblPr>
              <a:tblGrid>
                <a:gridCol w="1203024">
                  <a:extLst>
                    <a:ext uri="{9D8B030D-6E8A-4147-A177-3AD203B41FA5}">
                      <a16:colId xmlns:a16="http://schemas.microsoft.com/office/drawing/2014/main" val="1066869130"/>
                    </a:ext>
                  </a:extLst>
                </a:gridCol>
                <a:gridCol w="5026587">
                  <a:extLst>
                    <a:ext uri="{9D8B030D-6E8A-4147-A177-3AD203B41FA5}">
                      <a16:colId xmlns:a16="http://schemas.microsoft.com/office/drawing/2014/main" val="3671642465"/>
                    </a:ext>
                  </a:extLst>
                </a:gridCol>
              </a:tblGrid>
              <a:tr h="482383">
                <a:tc>
                  <a:txBody>
                    <a:bodyPr/>
                    <a:lstStyle/>
                    <a:p>
                      <a:r>
                        <a:rPr lang="en-US" sz="1600" dirty="0">
                          <a:latin typeface="Palatino Linotype" panose="02040502050505030304" pitchFamily="18" charset="0"/>
                        </a:rPr>
                        <a:t>Lecture</a:t>
                      </a:r>
                    </a:p>
                  </a:txBody>
                  <a:tcPr/>
                </a:tc>
                <a:tc>
                  <a:txBody>
                    <a:bodyPr/>
                    <a:lstStyle/>
                    <a:p>
                      <a:r>
                        <a:rPr lang="en-US" sz="1600" dirty="0">
                          <a:latin typeface="Palatino Linotype" panose="02040502050505030304" pitchFamily="18" charset="0"/>
                        </a:rPr>
                        <a:t>Title</a:t>
                      </a:r>
                    </a:p>
                  </a:txBody>
                  <a:tcPr/>
                </a:tc>
                <a:extLst>
                  <a:ext uri="{0D108BD9-81ED-4DB2-BD59-A6C34878D82A}">
                    <a16:rowId xmlns:a16="http://schemas.microsoft.com/office/drawing/2014/main" val="2269105583"/>
                  </a:ext>
                </a:extLst>
              </a:tr>
              <a:tr h="482383">
                <a:tc>
                  <a:txBody>
                    <a:bodyPr/>
                    <a:lstStyle/>
                    <a:p>
                      <a:r>
                        <a:rPr lang="en-US" sz="1600" dirty="0">
                          <a:latin typeface="Palatino Linotype" panose="02040502050505030304" pitchFamily="18" charset="0"/>
                        </a:rPr>
                        <a:t>2</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dirty="0" err="1">
                          <a:solidFill>
                            <a:srgbClr val="000000"/>
                          </a:solidFill>
                          <a:effectLst/>
                          <a:latin typeface="Palatino Linotype" panose="02040502050505030304" pitchFamily="18" charset="0"/>
                        </a:rPr>
                        <a:t>AutoDiff</a:t>
                      </a:r>
                      <a:endParaRPr lang="en-US" sz="1600" b="0" dirty="0">
                        <a:solidFill>
                          <a:srgbClr val="000000"/>
                        </a:solidFill>
                        <a:effectLst/>
                        <a:latin typeface="Palatino Linotype" panose="02040502050505030304" pitchFamily="18" charset="0"/>
                      </a:endParaRPr>
                    </a:p>
                  </a:txBody>
                  <a:tcPr marL="19050" marR="19050" marT="12700" marB="12700" anchor="ctr"/>
                </a:tc>
                <a:extLst>
                  <a:ext uri="{0D108BD9-81ED-4DB2-BD59-A6C34878D82A}">
                    <a16:rowId xmlns:a16="http://schemas.microsoft.com/office/drawing/2014/main" val="2789679422"/>
                  </a:ext>
                </a:extLst>
              </a:tr>
              <a:tr h="482383">
                <a:tc>
                  <a:txBody>
                    <a:bodyPr/>
                    <a:lstStyle/>
                    <a:p>
                      <a:r>
                        <a:rPr lang="en-US" sz="1600" dirty="0">
                          <a:latin typeface="Palatino Linotype" panose="02040502050505030304" pitchFamily="18" charset="0"/>
                        </a:rPr>
                        <a:t>4</a:t>
                      </a:r>
                    </a:p>
                  </a:txBody>
                  <a:tcPr anchor="ctr"/>
                </a:tc>
                <a:tc>
                  <a:txBody>
                    <a:bodyPr/>
                    <a:lstStyle/>
                    <a:p>
                      <a:pPr rtl="0" fontAlgn="b"/>
                      <a:r>
                        <a:rPr lang="en-US" sz="1600" b="0" dirty="0">
                          <a:effectLst/>
                          <a:latin typeface="Palatino Linotype" panose="02040502050505030304" pitchFamily="18" charset="0"/>
                        </a:rPr>
                        <a:t>Deep learning optimization</a:t>
                      </a:r>
                      <a:r>
                        <a:rPr lang="zh-CN" altLang="en-US" sz="1600" b="0" dirty="0">
                          <a:effectLst/>
                          <a:latin typeface="Palatino Linotype" panose="02040502050505030304" pitchFamily="18" charset="0"/>
                        </a:rPr>
                        <a:t> </a:t>
                      </a:r>
                      <a:r>
                        <a:rPr lang="en-US" altLang="zh-CN" sz="1600" b="0" dirty="0">
                          <a:effectLst/>
                          <a:latin typeface="Palatino Linotype" panose="02040502050505030304" pitchFamily="18" charset="0"/>
                        </a:rPr>
                        <a:t>II</a:t>
                      </a:r>
                      <a:endParaRPr lang="en-US" sz="1600" b="0" dirty="0">
                        <a:effectLst/>
                        <a:latin typeface="Palatino Linotype" panose="02040502050505030304" pitchFamily="18" charset="0"/>
                      </a:endParaRPr>
                    </a:p>
                  </a:txBody>
                  <a:tcPr marL="19050" marR="19050" marT="12700" marB="12700" anchor="ctr"/>
                </a:tc>
                <a:extLst>
                  <a:ext uri="{0D108BD9-81ED-4DB2-BD59-A6C34878D82A}">
                    <a16:rowId xmlns:a16="http://schemas.microsoft.com/office/drawing/2014/main" val="492611754"/>
                  </a:ext>
                </a:extLst>
              </a:tr>
              <a:tr h="482383">
                <a:tc>
                  <a:txBody>
                    <a:bodyPr/>
                    <a:lstStyle/>
                    <a:p>
                      <a:r>
                        <a:rPr lang="en-US" sz="1600" dirty="0">
                          <a:latin typeface="Palatino Linotype" panose="02040502050505030304" pitchFamily="18" charset="0"/>
                        </a:rPr>
                        <a:t>6</a:t>
                      </a:r>
                    </a:p>
                  </a:txBody>
                  <a:tcPr anchor="ctr"/>
                </a:tc>
                <a:tc>
                  <a:txBody>
                    <a:bodyPr/>
                    <a:lstStyle/>
                    <a:p>
                      <a:pPr rtl="0" fontAlgn="b"/>
                      <a:r>
                        <a:rPr lang="en-US" sz="1600" b="0" dirty="0">
                          <a:effectLst/>
                          <a:latin typeface="Palatino Linotype" panose="02040502050505030304" pitchFamily="18" charset="0"/>
                        </a:rPr>
                        <a:t>Attention-based deep learning</a:t>
                      </a:r>
                    </a:p>
                  </a:txBody>
                  <a:tcPr marL="19050" marR="19050" marT="12700" marB="12700" anchor="ctr"/>
                </a:tc>
                <a:extLst>
                  <a:ext uri="{0D108BD9-81ED-4DB2-BD59-A6C34878D82A}">
                    <a16:rowId xmlns:a16="http://schemas.microsoft.com/office/drawing/2014/main" val="412489233"/>
                  </a:ext>
                </a:extLst>
              </a:tr>
              <a:tr h="482383">
                <a:tc>
                  <a:txBody>
                    <a:bodyPr/>
                    <a:lstStyle/>
                    <a:p>
                      <a:r>
                        <a:rPr lang="en-US" sz="1600" dirty="0">
                          <a:latin typeface="Palatino Linotype" panose="02040502050505030304" pitchFamily="18" charset="0"/>
                        </a:rPr>
                        <a:t>8</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dirty="0">
                          <a:effectLst/>
                          <a:latin typeface="Palatino Linotype" panose="02040502050505030304" pitchFamily="18" charset="0"/>
                        </a:rPr>
                        <a:t>From supervised to unsupervised deep learning</a:t>
                      </a:r>
                    </a:p>
                  </a:txBody>
                  <a:tcPr marL="19050" marR="19050" marT="12700" marB="12700" anchor="ctr"/>
                </a:tc>
                <a:extLst>
                  <a:ext uri="{0D108BD9-81ED-4DB2-BD59-A6C34878D82A}">
                    <a16:rowId xmlns:a16="http://schemas.microsoft.com/office/drawing/2014/main" val="2465760586"/>
                  </a:ext>
                </a:extLst>
              </a:tr>
              <a:tr h="482383">
                <a:tc>
                  <a:txBody>
                    <a:bodyPr/>
                    <a:lstStyle/>
                    <a:p>
                      <a:r>
                        <a:rPr lang="en-US" sz="1600" dirty="0">
                          <a:latin typeface="Palatino Linotype" panose="02040502050505030304" pitchFamily="18" charset="0"/>
                        </a:rPr>
                        <a:t>10</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dirty="0">
                          <a:effectLst/>
                          <a:latin typeface="Palatino Linotype" panose="02040502050505030304" pitchFamily="18" charset="0"/>
                        </a:rPr>
                        <a:t>Generative deep learning</a:t>
                      </a:r>
                    </a:p>
                  </a:txBody>
                  <a:tcPr marL="19050" marR="19050" marT="12700" marB="12700" anchor="ctr"/>
                </a:tc>
                <a:extLst>
                  <a:ext uri="{0D108BD9-81ED-4DB2-BD59-A6C34878D82A}">
                    <a16:rowId xmlns:a16="http://schemas.microsoft.com/office/drawing/2014/main" val="3595038060"/>
                  </a:ext>
                </a:extLst>
              </a:tr>
              <a:tr h="475775">
                <a:tc>
                  <a:txBody>
                    <a:bodyPr/>
                    <a:lstStyle/>
                    <a:p>
                      <a:r>
                        <a:rPr lang="en-US" sz="1600" dirty="0">
                          <a:latin typeface="Palatino Linotype" panose="02040502050505030304" pitchFamily="18" charset="0"/>
                        </a:rPr>
                        <a:t>12</a:t>
                      </a:r>
                    </a:p>
                  </a:txBody>
                  <a:tcPr anchor="ctr"/>
                </a:tc>
                <a:tc>
                  <a:txBody>
                    <a:bodyPr/>
                    <a:lstStyle/>
                    <a:p>
                      <a:pPr rtl="0" fontAlgn="b"/>
                      <a:r>
                        <a:rPr lang="en-US" altLang="zh-CN" sz="1600" b="0" dirty="0">
                          <a:effectLst/>
                          <a:latin typeface="Palatino Linotype" panose="02040502050505030304" pitchFamily="18" charset="0"/>
                        </a:rPr>
                        <a:t>Non-Euclidean deep learning</a:t>
                      </a:r>
                      <a:endParaRPr lang="en-US" sz="1600" b="0" dirty="0">
                        <a:effectLst/>
                        <a:latin typeface="Palatino Linotype" panose="02040502050505030304" pitchFamily="18" charset="0"/>
                      </a:endParaRPr>
                    </a:p>
                  </a:txBody>
                  <a:tcPr marL="19050" marR="19050" marT="12700" marB="12700" anchor="ctr"/>
                </a:tc>
                <a:extLst>
                  <a:ext uri="{0D108BD9-81ED-4DB2-BD59-A6C34878D82A}">
                    <a16:rowId xmlns:a16="http://schemas.microsoft.com/office/drawing/2014/main" val="3962352636"/>
                  </a:ext>
                </a:extLst>
              </a:tr>
              <a:tr h="475775">
                <a:tc>
                  <a:txBody>
                    <a:bodyPr/>
                    <a:lstStyle/>
                    <a:p>
                      <a:r>
                        <a:rPr lang="en-US" sz="1600" dirty="0">
                          <a:latin typeface="Palatino Linotype" panose="02040502050505030304" pitchFamily="18" charset="0"/>
                        </a:rPr>
                        <a:t>14</a:t>
                      </a:r>
                    </a:p>
                  </a:txBody>
                  <a:tcPr anchor="ctr"/>
                </a:tc>
                <a:tc>
                  <a:txBody>
                    <a:bodyPr/>
                    <a:lstStyle/>
                    <a:p>
                      <a:pPr rtl="0" fontAlgn="b"/>
                      <a:r>
                        <a:rPr lang="en-US" altLang="zh-CN" sz="1600" b="0" dirty="0">
                          <a:effectLst/>
                          <a:latin typeface="Palatino Linotype" panose="02040502050505030304" pitchFamily="18" charset="0"/>
                        </a:rPr>
                        <a:t>Deep learning for videos</a:t>
                      </a:r>
                      <a:endParaRPr lang="en-US" sz="1600" b="0" dirty="0">
                        <a:effectLst/>
                        <a:latin typeface="Palatino Linotype" panose="02040502050505030304" pitchFamily="18" charset="0"/>
                      </a:endParaRPr>
                    </a:p>
                  </a:txBody>
                  <a:tcPr marL="19050" marR="19050" marT="12700" marB="12700" anchor="ctr"/>
                </a:tc>
                <a:extLst>
                  <a:ext uri="{0D108BD9-81ED-4DB2-BD59-A6C34878D82A}">
                    <a16:rowId xmlns:a16="http://schemas.microsoft.com/office/drawing/2014/main" val="1692362468"/>
                  </a:ext>
                </a:extLst>
              </a:tr>
            </a:tbl>
          </a:graphicData>
        </a:graphic>
      </p:graphicFrame>
      <p:sp>
        <p:nvSpPr>
          <p:cNvPr id="2" name="Title 1">
            <a:extLst>
              <a:ext uri="{FF2B5EF4-FFF2-40B4-BE49-F238E27FC236}">
                <a16:creationId xmlns:a16="http://schemas.microsoft.com/office/drawing/2014/main" id="{ABD8F88B-9D6D-F051-FB79-6BD8BEBD606A}"/>
              </a:ext>
            </a:extLst>
          </p:cNvPr>
          <p:cNvSpPr>
            <a:spLocks noGrp="1"/>
          </p:cNvSpPr>
          <p:nvPr>
            <p:ph type="title"/>
          </p:nvPr>
        </p:nvSpPr>
        <p:spPr/>
        <p:txBody>
          <a:bodyPr/>
          <a:lstStyle/>
          <a:p>
            <a:r>
              <a:rPr lang="en-NL" dirty="0"/>
              <a:t>Next lecture</a:t>
            </a:r>
          </a:p>
        </p:txBody>
      </p:sp>
      <p:sp>
        <p:nvSpPr>
          <p:cNvPr id="8" name="Rectangle 7">
            <a:extLst>
              <a:ext uri="{FF2B5EF4-FFF2-40B4-BE49-F238E27FC236}">
                <a16:creationId xmlns:a16="http://schemas.microsoft.com/office/drawing/2014/main" id="{51A52F35-106E-EA28-8241-50ADE1A8BD45}"/>
              </a:ext>
            </a:extLst>
          </p:cNvPr>
          <p:cNvSpPr/>
          <p:nvPr/>
        </p:nvSpPr>
        <p:spPr>
          <a:xfrm>
            <a:off x="5815244" y="2468880"/>
            <a:ext cx="6229611" cy="4876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aphicFrame>
        <p:nvGraphicFramePr>
          <p:cNvPr id="3" name="Table 2">
            <a:extLst>
              <a:ext uri="{FF2B5EF4-FFF2-40B4-BE49-F238E27FC236}">
                <a16:creationId xmlns:a16="http://schemas.microsoft.com/office/drawing/2014/main" id="{2B8563F3-A9A7-35D0-3231-5A227B8D8078}"/>
              </a:ext>
            </a:extLst>
          </p:cNvPr>
          <p:cNvGraphicFramePr>
            <a:graphicFrameLocks noGrp="1"/>
          </p:cNvGraphicFramePr>
          <p:nvPr>
            <p:extLst>
              <p:ext uri="{D42A27DB-BD31-4B8C-83A1-F6EECF244321}">
                <p14:modId xmlns:p14="http://schemas.microsoft.com/office/powerpoint/2010/main" val="337442953"/>
              </p:ext>
            </p:extLst>
          </p:nvPr>
        </p:nvGraphicFramePr>
        <p:xfrm>
          <a:off x="296123" y="1989552"/>
          <a:ext cx="5405479" cy="3845848"/>
        </p:xfrm>
        <a:graphic>
          <a:graphicData uri="http://schemas.openxmlformats.org/drawingml/2006/table">
            <a:tbl>
              <a:tblPr firstRow="1" bandRow="1">
                <a:tableStyleId>{9D7B26C5-4107-4FEC-AEDC-1716B250A1EF}</a:tableStyleId>
              </a:tblPr>
              <a:tblGrid>
                <a:gridCol w="1043873">
                  <a:extLst>
                    <a:ext uri="{9D8B030D-6E8A-4147-A177-3AD203B41FA5}">
                      <a16:colId xmlns:a16="http://schemas.microsoft.com/office/drawing/2014/main" val="1066869130"/>
                    </a:ext>
                  </a:extLst>
                </a:gridCol>
                <a:gridCol w="4361606">
                  <a:extLst>
                    <a:ext uri="{9D8B030D-6E8A-4147-A177-3AD203B41FA5}">
                      <a16:colId xmlns:a16="http://schemas.microsoft.com/office/drawing/2014/main" val="3671642465"/>
                    </a:ext>
                  </a:extLst>
                </a:gridCol>
              </a:tblGrid>
              <a:tr h="482383">
                <a:tc>
                  <a:txBody>
                    <a:bodyPr/>
                    <a:lstStyle/>
                    <a:p>
                      <a:r>
                        <a:rPr lang="en-US" sz="1600" dirty="0">
                          <a:latin typeface="Palatino Linotype" panose="02040502050505030304" pitchFamily="18" charset="0"/>
                        </a:rPr>
                        <a:t>Lecture</a:t>
                      </a:r>
                    </a:p>
                  </a:txBody>
                  <a:tcPr/>
                </a:tc>
                <a:tc>
                  <a:txBody>
                    <a:bodyPr/>
                    <a:lstStyle/>
                    <a:p>
                      <a:r>
                        <a:rPr lang="en-US" sz="1600" dirty="0">
                          <a:latin typeface="Palatino Linotype" panose="02040502050505030304" pitchFamily="18" charset="0"/>
                        </a:rPr>
                        <a:t>Title</a:t>
                      </a:r>
                    </a:p>
                  </a:txBody>
                  <a:tcPr/>
                </a:tc>
                <a:extLst>
                  <a:ext uri="{0D108BD9-81ED-4DB2-BD59-A6C34878D82A}">
                    <a16:rowId xmlns:a16="http://schemas.microsoft.com/office/drawing/2014/main" val="2269105583"/>
                  </a:ext>
                </a:extLst>
              </a:tr>
              <a:tr h="482383">
                <a:tc>
                  <a:txBody>
                    <a:bodyPr/>
                    <a:lstStyle/>
                    <a:p>
                      <a:r>
                        <a:rPr lang="en-US" sz="1600" dirty="0">
                          <a:latin typeface="Palatino Linotype" panose="02040502050505030304" pitchFamily="18" charset="0"/>
                        </a:rPr>
                        <a:t>1</a:t>
                      </a:r>
                    </a:p>
                  </a:txBody>
                  <a:tcPr anchor="ctr"/>
                </a:tc>
                <a:tc>
                  <a:txBody>
                    <a:bodyPr/>
                    <a:lstStyle/>
                    <a:p>
                      <a:pPr rtl="0" fontAlgn="b"/>
                      <a:r>
                        <a:rPr lang="en-US" sz="1600" b="0" dirty="0">
                          <a:effectLst/>
                          <a:latin typeface="Palatino Linotype" panose="02040502050505030304" pitchFamily="18" charset="0"/>
                        </a:rPr>
                        <a:t>Intro and history of deep learning</a:t>
                      </a:r>
                    </a:p>
                  </a:txBody>
                  <a:tcPr marL="19050" marR="19050" marT="12700" marB="12700" anchor="ctr"/>
                </a:tc>
                <a:extLst>
                  <a:ext uri="{0D108BD9-81ED-4DB2-BD59-A6C34878D82A}">
                    <a16:rowId xmlns:a16="http://schemas.microsoft.com/office/drawing/2014/main" val="2789679422"/>
                  </a:ext>
                </a:extLst>
              </a:tr>
              <a:tr h="482383">
                <a:tc>
                  <a:txBody>
                    <a:bodyPr/>
                    <a:lstStyle/>
                    <a:p>
                      <a:r>
                        <a:rPr lang="en-US" sz="1600" dirty="0">
                          <a:latin typeface="Palatino Linotype" panose="02040502050505030304" pitchFamily="18" charset="0"/>
                        </a:rPr>
                        <a:t>3</a:t>
                      </a:r>
                    </a:p>
                  </a:txBody>
                  <a:tcPr anchor="ctr"/>
                </a:tc>
                <a:tc>
                  <a:txBody>
                    <a:bodyPr/>
                    <a:lstStyle/>
                    <a:p>
                      <a:pPr rtl="0" fontAlgn="b"/>
                      <a:r>
                        <a:rPr lang="en-US" sz="1600" b="0" dirty="0">
                          <a:effectLst/>
                          <a:latin typeface="Palatino Linotype" panose="02040502050505030304" pitchFamily="18" charset="0"/>
                        </a:rPr>
                        <a:t>Deep learning optimization</a:t>
                      </a:r>
                      <a:r>
                        <a:rPr lang="zh-CN" altLang="en-US" sz="1600" b="0" dirty="0">
                          <a:effectLst/>
                          <a:latin typeface="Palatino Linotype" panose="02040502050505030304" pitchFamily="18" charset="0"/>
                        </a:rPr>
                        <a:t> </a:t>
                      </a:r>
                      <a:r>
                        <a:rPr lang="en-US" altLang="zh-CN" sz="1600" b="0" dirty="0">
                          <a:effectLst/>
                          <a:latin typeface="Palatino Linotype" panose="02040502050505030304" pitchFamily="18" charset="0"/>
                        </a:rPr>
                        <a:t>I</a:t>
                      </a:r>
                      <a:endParaRPr lang="en-US" sz="1600" b="0" dirty="0">
                        <a:effectLst/>
                        <a:latin typeface="Palatino Linotype" panose="02040502050505030304" pitchFamily="18" charset="0"/>
                      </a:endParaRPr>
                    </a:p>
                  </a:txBody>
                  <a:tcPr marL="19050" marR="19050" marT="12700" marB="12700" anchor="ctr"/>
                </a:tc>
                <a:extLst>
                  <a:ext uri="{0D108BD9-81ED-4DB2-BD59-A6C34878D82A}">
                    <a16:rowId xmlns:a16="http://schemas.microsoft.com/office/drawing/2014/main" val="492611754"/>
                  </a:ext>
                </a:extLst>
              </a:tr>
              <a:tr h="482383">
                <a:tc>
                  <a:txBody>
                    <a:bodyPr/>
                    <a:lstStyle/>
                    <a:p>
                      <a:r>
                        <a:rPr lang="en-US" sz="1600" dirty="0">
                          <a:latin typeface="Palatino Linotype" panose="02040502050505030304" pitchFamily="18" charset="0"/>
                        </a:rPr>
                        <a:t>5</a:t>
                      </a:r>
                    </a:p>
                  </a:txBody>
                  <a:tcPr anchor="ctr"/>
                </a:tc>
                <a:tc>
                  <a:txBody>
                    <a:bodyPr/>
                    <a:lstStyle/>
                    <a:p>
                      <a:pPr rtl="0" fontAlgn="b"/>
                      <a:r>
                        <a:rPr lang="en-US" sz="1600" b="0" dirty="0">
                          <a:effectLst/>
                          <a:latin typeface="Palatino Linotype" panose="02040502050505030304" pitchFamily="18" charset="0"/>
                        </a:rPr>
                        <a:t>Convolutional deep learning</a:t>
                      </a:r>
                    </a:p>
                  </a:txBody>
                  <a:tcPr marL="19050" marR="19050" marT="12700" marB="12700" anchor="ctr"/>
                </a:tc>
                <a:extLst>
                  <a:ext uri="{0D108BD9-81ED-4DB2-BD59-A6C34878D82A}">
                    <a16:rowId xmlns:a16="http://schemas.microsoft.com/office/drawing/2014/main" val="412489233"/>
                  </a:ext>
                </a:extLst>
              </a:tr>
              <a:tr h="482383">
                <a:tc>
                  <a:txBody>
                    <a:bodyPr/>
                    <a:lstStyle/>
                    <a:p>
                      <a:r>
                        <a:rPr lang="en-US" sz="1600" dirty="0">
                          <a:latin typeface="Palatino Linotype" panose="02040502050505030304" pitchFamily="18" charset="0"/>
                        </a:rPr>
                        <a:t>7</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dirty="0">
                          <a:effectLst/>
                          <a:latin typeface="Palatino Linotype" panose="02040502050505030304" pitchFamily="18" charset="0"/>
                        </a:rPr>
                        <a:t>Graph deep learning</a:t>
                      </a:r>
                    </a:p>
                  </a:txBody>
                  <a:tcPr marL="19050" marR="19050" marT="12700" marB="12700" anchor="ctr"/>
                </a:tc>
                <a:extLst>
                  <a:ext uri="{0D108BD9-81ED-4DB2-BD59-A6C34878D82A}">
                    <a16:rowId xmlns:a16="http://schemas.microsoft.com/office/drawing/2014/main" val="2465760586"/>
                  </a:ext>
                </a:extLst>
              </a:tr>
              <a:tr h="482383">
                <a:tc>
                  <a:txBody>
                    <a:bodyPr/>
                    <a:lstStyle/>
                    <a:p>
                      <a:r>
                        <a:rPr lang="en-US" sz="1600" dirty="0">
                          <a:latin typeface="Palatino Linotype" panose="02040502050505030304" pitchFamily="18" charset="0"/>
                        </a:rPr>
                        <a:t>9</a:t>
                      </a:r>
                    </a:p>
                  </a:txBody>
                  <a:tcPr anchor="ctr"/>
                </a:tc>
                <a:tc>
                  <a:txBody>
                    <a:bodyPr/>
                    <a:lstStyle/>
                    <a:p>
                      <a:pPr rtl="0" fontAlgn="b"/>
                      <a:r>
                        <a:rPr lang="en-US" sz="1600" b="0" dirty="0">
                          <a:effectLst/>
                          <a:latin typeface="Palatino Linotype" panose="02040502050505030304" pitchFamily="18" charset="0"/>
                        </a:rPr>
                        <a:t>Multi-modal deep learning</a:t>
                      </a:r>
                    </a:p>
                  </a:txBody>
                  <a:tcPr marL="19050" marR="19050" marT="12700" marB="12700" anchor="ctr"/>
                </a:tc>
                <a:extLst>
                  <a:ext uri="{0D108BD9-81ED-4DB2-BD59-A6C34878D82A}">
                    <a16:rowId xmlns:a16="http://schemas.microsoft.com/office/drawing/2014/main" val="3595038060"/>
                  </a:ext>
                </a:extLst>
              </a:tr>
              <a:tr h="475775">
                <a:tc>
                  <a:txBody>
                    <a:bodyPr/>
                    <a:lstStyle/>
                    <a:p>
                      <a:r>
                        <a:rPr lang="en-US" sz="1600" dirty="0">
                          <a:latin typeface="Palatino Linotype" panose="02040502050505030304" pitchFamily="18" charset="0"/>
                        </a:rPr>
                        <a:t>11</a:t>
                      </a:r>
                    </a:p>
                  </a:txBody>
                  <a:tcPr anchor="ctr"/>
                </a:tc>
                <a:tc>
                  <a:txBody>
                    <a:bodyPr/>
                    <a:lstStyle/>
                    <a:p>
                      <a:pPr rtl="0" fontAlgn="b"/>
                      <a:r>
                        <a:rPr lang="en-US" sz="1600" b="0" dirty="0">
                          <a:effectLst/>
                          <a:latin typeface="Palatino Linotype" panose="02040502050505030304" pitchFamily="18" charset="0"/>
                        </a:rPr>
                        <a:t>What doesn’t work in deep learning</a:t>
                      </a:r>
                    </a:p>
                  </a:txBody>
                  <a:tcPr marL="19050" marR="19050" marT="12700" marB="12700" anchor="ctr"/>
                </a:tc>
                <a:extLst>
                  <a:ext uri="{0D108BD9-81ED-4DB2-BD59-A6C34878D82A}">
                    <a16:rowId xmlns:a16="http://schemas.microsoft.com/office/drawing/2014/main" val="3962352636"/>
                  </a:ext>
                </a:extLst>
              </a:tr>
              <a:tr h="475775">
                <a:tc>
                  <a:txBody>
                    <a:bodyPr/>
                    <a:lstStyle/>
                    <a:p>
                      <a:r>
                        <a:rPr lang="en-US" sz="1600" dirty="0">
                          <a:latin typeface="Palatino Linotype" panose="02040502050505030304" pitchFamily="18" charset="0"/>
                        </a:rPr>
                        <a:t>13</a:t>
                      </a:r>
                    </a:p>
                  </a:txBody>
                  <a:tcPr anchor="ctr"/>
                </a:tc>
                <a:tc>
                  <a:txBody>
                    <a:bodyPr/>
                    <a:lstStyle/>
                    <a:p>
                      <a:pPr rtl="0" fontAlgn="b"/>
                      <a:r>
                        <a:rPr lang="en-US" sz="1600" b="0" dirty="0">
                          <a:effectLst/>
                          <a:latin typeface="Palatino Linotype" panose="02040502050505030304" pitchFamily="18" charset="0"/>
                        </a:rPr>
                        <a:t>Q&amp;A</a:t>
                      </a:r>
                    </a:p>
                  </a:txBody>
                  <a:tcPr marL="19050" marR="19050" marT="12700" marB="12700" anchor="ctr"/>
                </a:tc>
                <a:extLst>
                  <a:ext uri="{0D108BD9-81ED-4DB2-BD59-A6C34878D82A}">
                    <a16:rowId xmlns:a16="http://schemas.microsoft.com/office/drawing/2014/main" val="1692362468"/>
                  </a:ext>
                </a:extLst>
              </a:tr>
            </a:tbl>
          </a:graphicData>
        </a:graphic>
      </p:graphicFrame>
    </p:spTree>
    <p:extLst>
      <p:ext uri="{BB962C8B-B14F-4D97-AF65-F5344CB8AC3E}">
        <p14:creationId xmlns:p14="http://schemas.microsoft.com/office/powerpoint/2010/main" val="1787769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39896-125A-9B5A-2E45-2F913B88DC36}"/>
              </a:ext>
            </a:extLst>
          </p:cNvPr>
          <p:cNvSpPr>
            <a:spLocks noGrp="1"/>
          </p:cNvSpPr>
          <p:nvPr>
            <p:ph type="title"/>
          </p:nvPr>
        </p:nvSpPr>
        <p:spPr/>
        <p:txBody>
          <a:bodyPr/>
          <a:lstStyle/>
          <a:p>
            <a:r>
              <a:rPr lang="en-NL" dirty="0"/>
              <a:t>Reading materials</a:t>
            </a:r>
          </a:p>
        </p:txBody>
      </p:sp>
      <p:sp>
        <p:nvSpPr>
          <p:cNvPr id="3" name="Content Placeholder 2">
            <a:extLst>
              <a:ext uri="{FF2B5EF4-FFF2-40B4-BE49-F238E27FC236}">
                <a16:creationId xmlns:a16="http://schemas.microsoft.com/office/drawing/2014/main" id="{1A0348FC-A7A1-4053-ACED-90B42950E940}"/>
              </a:ext>
            </a:extLst>
          </p:cNvPr>
          <p:cNvSpPr>
            <a:spLocks noGrp="1"/>
          </p:cNvSpPr>
          <p:nvPr>
            <p:ph idx="1"/>
          </p:nvPr>
        </p:nvSpPr>
        <p:spPr/>
        <p:txBody>
          <a:bodyPr>
            <a:normAutofit/>
          </a:bodyPr>
          <a:lstStyle/>
          <a:p>
            <a:endParaRPr lang="en-US" dirty="0">
              <a:sym typeface="Wingdings" panose="05000000000000000000" pitchFamily="2" charset="2"/>
            </a:endParaRPr>
          </a:p>
          <a:p>
            <a:r>
              <a:rPr lang="en-US" dirty="0">
                <a:sym typeface="Wingdings" panose="05000000000000000000" pitchFamily="2" charset="2"/>
              </a:rPr>
              <a:t>Textbooks</a:t>
            </a:r>
            <a:r>
              <a:rPr lang="zh-CN" altLang="en-US" dirty="0">
                <a:sym typeface="Wingdings" panose="05000000000000000000" pitchFamily="2" charset="2"/>
              </a:rPr>
              <a:t> </a:t>
            </a:r>
            <a:r>
              <a:rPr lang="en-US" dirty="0">
                <a:sym typeface="Wingdings" panose="05000000000000000000" pitchFamily="2" charset="2"/>
              </a:rPr>
              <a:t>(most available online)</a:t>
            </a:r>
          </a:p>
          <a:p>
            <a:pPr lvl="1"/>
            <a:r>
              <a:rPr lang="en-US" sz="2000" dirty="0">
                <a:sym typeface="Wingdings" panose="05000000000000000000" pitchFamily="2" charset="2"/>
                <a:hlinkClick r:id="rId2"/>
              </a:rPr>
              <a:t>Deep Learning</a:t>
            </a:r>
            <a:r>
              <a:rPr lang="en-US" sz="2000" dirty="0">
                <a:sym typeface="Wingdings" panose="05000000000000000000" pitchFamily="2" charset="2"/>
              </a:rPr>
              <a:t> by I. Goodfellow, Y. Bengio, A. Courville</a:t>
            </a:r>
            <a:r>
              <a:rPr lang="en-US" altLang="zh-CN" sz="2000" dirty="0">
                <a:sym typeface="Wingdings" panose="05000000000000000000" pitchFamily="2" charset="2"/>
              </a:rPr>
              <a:t>,</a:t>
            </a:r>
            <a:r>
              <a:rPr lang="zh-CN" altLang="en-US" sz="2000" dirty="0">
                <a:sym typeface="Wingdings" panose="05000000000000000000" pitchFamily="2" charset="2"/>
              </a:rPr>
              <a:t> </a:t>
            </a:r>
            <a:r>
              <a:rPr lang="en-US" altLang="zh-CN" sz="2000" dirty="0">
                <a:sym typeface="Wingdings" panose="05000000000000000000" pitchFamily="2" charset="2"/>
              </a:rPr>
              <a:t>2016</a:t>
            </a:r>
            <a:r>
              <a:rPr lang="en-US" sz="2000" dirty="0">
                <a:sym typeface="Wingdings" panose="05000000000000000000" pitchFamily="2" charset="2"/>
              </a:rPr>
              <a:t> </a:t>
            </a:r>
          </a:p>
          <a:p>
            <a:pPr lvl="1"/>
            <a:r>
              <a:rPr lang="en-US" sz="2000" dirty="0">
                <a:sym typeface="Wingdings" panose="05000000000000000000" pitchFamily="2" charset="2"/>
                <a:hlinkClick r:id="rId3"/>
              </a:rPr>
              <a:t>Dive Into Deep Learning</a:t>
            </a:r>
            <a:r>
              <a:rPr lang="en-US" sz="2000" dirty="0">
                <a:sym typeface="Wingdings" panose="05000000000000000000" pitchFamily="2" charset="2"/>
              </a:rPr>
              <a:t>, by A. Zhang, Z. Lipton, M. Li, A. </a:t>
            </a:r>
            <a:r>
              <a:rPr lang="en-US" sz="2000" dirty="0" err="1">
                <a:sym typeface="Wingdings" panose="05000000000000000000" pitchFamily="2" charset="2"/>
              </a:rPr>
              <a:t>Smola</a:t>
            </a:r>
            <a:r>
              <a:rPr lang="en-US" altLang="zh-CN" sz="2000" dirty="0">
                <a:sym typeface="Wingdings" panose="05000000000000000000" pitchFamily="2" charset="2"/>
              </a:rPr>
              <a:t>,</a:t>
            </a:r>
            <a:r>
              <a:rPr lang="zh-CN" altLang="en-US" sz="2000" dirty="0">
                <a:sym typeface="Wingdings" panose="05000000000000000000" pitchFamily="2" charset="2"/>
              </a:rPr>
              <a:t> </a:t>
            </a:r>
            <a:r>
              <a:rPr lang="en-US" altLang="zh-CN" sz="2000" dirty="0">
                <a:sym typeface="Wingdings" panose="05000000000000000000" pitchFamily="2" charset="2"/>
              </a:rPr>
              <a:t>2019</a:t>
            </a:r>
            <a:endParaRPr lang="en-US" sz="2000" dirty="0">
              <a:sym typeface="Wingdings" panose="05000000000000000000" pitchFamily="2" charset="2"/>
            </a:endParaRPr>
          </a:p>
          <a:p>
            <a:pPr lvl="1"/>
            <a:r>
              <a:rPr lang="en-US" sz="2000" dirty="0">
                <a:sym typeface="Wingdings" panose="05000000000000000000" pitchFamily="2" charset="2"/>
                <a:hlinkClick r:id="" action="ppaction://noaction"/>
              </a:rPr>
              <a:t>Neural Networks and Deep Learning: A Textbook</a:t>
            </a:r>
            <a:r>
              <a:rPr lang="en-US" sz="2000" dirty="0">
                <a:sym typeface="Wingdings" panose="05000000000000000000" pitchFamily="2" charset="2"/>
              </a:rPr>
              <a:t>, by C. Aggarwal</a:t>
            </a:r>
            <a:r>
              <a:rPr lang="en-US" altLang="zh-CN" sz="2000" dirty="0">
                <a:sym typeface="Wingdings" panose="05000000000000000000" pitchFamily="2" charset="2"/>
              </a:rPr>
              <a:t>,</a:t>
            </a:r>
            <a:r>
              <a:rPr lang="zh-CN" altLang="en-US" sz="2000" dirty="0">
                <a:sym typeface="Wingdings" panose="05000000000000000000" pitchFamily="2" charset="2"/>
              </a:rPr>
              <a:t> </a:t>
            </a:r>
            <a:r>
              <a:rPr lang="en-US" altLang="zh-CN" sz="2000" dirty="0">
                <a:sym typeface="Wingdings" panose="05000000000000000000" pitchFamily="2" charset="2"/>
              </a:rPr>
              <a:t>2018</a:t>
            </a:r>
          </a:p>
          <a:p>
            <a:pPr lvl="1"/>
            <a:r>
              <a:rPr lang="en-GB" sz="2000" dirty="0">
                <a:highlight>
                  <a:srgbClr val="FFFF00"/>
                </a:highlight>
                <a:hlinkClick r:id="rId4"/>
              </a:rPr>
              <a:t>https://udlbook.github.io/udlbook/</a:t>
            </a:r>
            <a:r>
              <a:rPr lang="en-GB" sz="2000" dirty="0">
                <a:highlight>
                  <a:srgbClr val="FFFF00"/>
                </a:highlight>
              </a:rPr>
              <a:t> Understanding Deep Learning S.J.D. Prince 2022</a:t>
            </a:r>
            <a:endParaRPr lang="en-US" sz="2000" dirty="0">
              <a:highlight>
                <a:srgbClr val="FFFF00"/>
              </a:highlight>
              <a:sym typeface="Wingdings" panose="05000000000000000000" pitchFamily="2" charset="2"/>
            </a:endParaRPr>
          </a:p>
          <a:p>
            <a:pPr marL="457200" lvl="1" indent="0">
              <a:buNone/>
            </a:pPr>
            <a:endParaRPr lang="en-US" dirty="0">
              <a:sym typeface="Wingdings" panose="05000000000000000000" pitchFamily="2" charset="2"/>
            </a:endParaRPr>
          </a:p>
          <a:p>
            <a:r>
              <a:rPr lang="en-US" dirty="0">
                <a:sym typeface="Wingdings" panose="05000000000000000000" pitchFamily="2" charset="2"/>
              </a:rPr>
              <a:t>Papers mentioned in the slides</a:t>
            </a:r>
          </a:p>
          <a:p>
            <a:endParaRPr lang="en-NL" dirty="0"/>
          </a:p>
          <a:p>
            <a:r>
              <a:rPr lang="en-NL" dirty="0"/>
              <a:t>At the end of each lecture, I list book chapters and papers to read</a:t>
            </a:r>
          </a:p>
        </p:txBody>
      </p:sp>
    </p:spTree>
    <p:extLst>
      <p:ext uri="{BB962C8B-B14F-4D97-AF65-F5344CB8AC3E}">
        <p14:creationId xmlns:p14="http://schemas.microsoft.com/office/powerpoint/2010/main" val="16103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FD32-7ABF-3369-523F-EACF9C67CE49}"/>
              </a:ext>
            </a:extLst>
          </p:cNvPr>
          <p:cNvSpPr>
            <a:spLocks noGrp="1"/>
          </p:cNvSpPr>
          <p:nvPr>
            <p:ph type="title"/>
          </p:nvPr>
        </p:nvSpPr>
        <p:spPr/>
        <p:txBody>
          <a:bodyPr/>
          <a:lstStyle/>
          <a:p>
            <a:r>
              <a:rPr lang="en-NL" dirty="0"/>
              <a:t>Tutorials</a:t>
            </a:r>
          </a:p>
        </p:txBody>
      </p:sp>
      <p:sp>
        <p:nvSpPr>
          <p:cNvPr id="3" name="Content Placeholder 2">
            <a:extLst>
              <a:ext uri="{FF2B5EF4-FFF2-40B4-BE49-F238E27FC236}">
                <a16:creationId xmlns:a16="http://schemas.microsoft.com/office/drawing/2014/main" id="{D3AB8243-2DA4-DECD-838F-7EBBF417FF4B}"/>
              </a:ext>
            </a:extLst>
          </p:cNvPr>
          <p:cNvSpPr>
            <a:spLocks noGrp="1"/>
          </p:cNvSpPr>
          <p:nvPr>
            <p:ph idx="1"/>
          </p:nvPr>
        </p:nvSpPr>
        <p:spPr>
          <a:xfrm>
            <a:off x="838200" y="1709530"/>
            <a:ext cx="11015546" cy="4919869"/>
          </a:xfrm>
        </p:spPr>
        <p:txBody>
          <a:bodyPr>
            <a:normAutofit/>
          </a:bodyPr>
          <a:lstStyle/>
          <a:p>
            <a:endParaRPr lang="en-US" dirty="0"/>
          </a:p>
          <a:p>
            <a:r>
              <a:rPr lang="en-US" dirty="0"/>
              <a:t>Alongside the lectures and the practicals, we have prepared tutorials.</a:t>
            </a:r>
          </a:p>
          <a:p>
            <a:r>
              <a:rPr lang="en-US" dirty="0"/>
              <a:t>In the tutorials we go step by step through fundamental concepts.</a:t>
            </a:r>
          </a:p>
          <a:p>
            <a:r>
              <a:rPr lang="en-US" dirty="0"/>
              <a:t>The tutorials include code, visualizations and explanations.</a:t>
            </a:r>
          </a:p>
          <a:p>
            <a:r>
              <a:rPr lang="en-US" dirty="0">
                <a:hlinkClick r:id="rId2"/>
              </a:rPr>
              <a:t>https://uvadlc-notebooks.readthedocs.io/</a:t>
            </a:r>
            <a:r>
              <a:rPr lang="en-US" dirty="0"/>
              <a:t> </a:t>
            </a:r>
          </a:p>
          <a:p>
            <a:endParaRPr lang="en-US" dirty="0">
              <a:sym typeface="Wingdings" panose="05000000000000000000" pitchFamily="2" charset="2"/>
            </a:endParaRPr>
          </a:p>
          <a:p>
            <a:r>
              <a:rPr lang="en-US" dirty="0">
                <a:sym typeface="Wingdings" panose="05000000000000000000" pitchFamily="2" charset="2"/>
              </a:rPr>
              <a:t>Held Tuesdays at 11:00-13:00.</a:t>
            </a:r>
          </a:p>
          <a:p>
            <a:endParaRPr lang="en-US" dirty="0">
              <a:sym typeface="Wingdings" panose="05000000000000000000" pitchFamily="2" charset="2"/>
            </a:endParaRPr>
          </a:p>
          <a:p>
            <a:r>
              <a:rPr lang="en-US" dirty="0">
                <a:sym typeface="Wingdings" panose="05000000000000000000" pitchFamily="2" charset="2"/>
              </a:rPr>
              <a:t>Serves as extra service to you, to bridge theory and implementation.</a:t>
            </a:r>
          </a:p>
          <a:p>
            <a:r>
              <a:rPr lang="en-US" dirty="0">
                <a:sym typeface="Wingdings" panose="05000000000000000000" pitchFamily="2" charset="2"/>
              </a:rPr>
              <a:t>At each tutorial, there will be some pen and paper questions: exam pre-practice.</a:t>
            </a:r>
            <a:endParaRPr lang="en-US" dirty="0"/>
          </a:p>
        </p:txBody>
      </p:sp>
    </p:spTree>
    <p:extLst>
      <p:ext uri="{BB962C8B-B14F-4D97-AF65-F5344CB8AC3E}">
        <p14:creationId xmlns:p14="http://schemas.microsoft.com/office/powerpoint/2010/main" val="1530390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F59F-5E02-A461-2AB1-E2D9449F4D67}"/>
              </a:ext>
            </a:extLst>
          </p:cNvPr>
          <p:cNvSpPr>
            <a:spLocks noGrp="1"/>
          </p:cNvSpPr>
          <p:nvPr>
            <p:ph type="title"/>
          </p:nvPr>
        </p:nvSpPr>
        <p:spPr>
          <a:xfrm>
            <a:off x="838200" y="233693"/>
            <a:ext cx="10515600" cy="1192696"/>
          </a:xfrm>
        </p:spPr>
        <p:txBody>
          <a:bodyPr/>
          <a:lstStyle/>
          <a:p>
            <a:r>
              <a:rPr lang="en-NL" dirty="0"/>
              <a:t>Tutorial list</a:t>
            </a:r>
          </a:p>
        </p:txBody>
      </p:sp>
      <p:sp>
        <p:nvSpPr>
          <p:cNvPr id="3" name="Content Placeholder 2">
            <a:extLst>
              <a:ext uri="{FF2B5EF4-FFF2-40B4-BE49-F238E27FC236}">
                <a16:creationId xmlns:a16="http://schemas.microsoft.com/office/drawing/2014/main" id="{9D449E0D-FCD0-5D50-4250-515A15BF6989}"/>
              </a:ext>
            </a:extLst>
          </p:cNvPr>
          <p:cNvSpPr>
            <a:spLocks noGrp="1"/>
          </p:cNvSpPr>
          <p:nvPr>
            <p:ph idx="1"/>
          </p:nvPr>
        </p:nvSpPr>
        <p:spPr/>
        <p:txBody>
          <a:bodyPr/>
          <a:lstStyle/>
          <a:p>
            <a:endParaRPr lang="en-GB" dirty="0"/>
          </a:p>
          <a:p>
            <a:r>
              <a:rPr lang="en-GB"/>
              <a:t>1</a:t>
            </a:r>
            <a:r>
              <a:rPr lang="en-GB" dirty="0"/>
              <a:t>: Intro to </a:t>
            </a:r>
            <a:r>
              <a:rPr lang="en-GB" dirty="0" err="1"/>
              <a:t>Snellius</a:t>
            </a:r>
            <a:r>
              <a:rPr lang="en-GB" dirty="0"/>
              <a:t> (!!!) and </a:t>
            </a:r>
            <a:r>
              <a:rPr lang="en-GB" dirty="0" err="1"/>
              <a:t>PyTorch</a:t>
            </a:r>
            <a:endParaRPr lang="en-GB" dirty="0"/>
          </a:p>
          <a:p>
            <a:r>
              <a:rPr lang="en-GB" dirty="0"/>
              <a:t>2: Activation functions + Tutorial 4: Optimization and Initialization</a:t>
            </a:r>
          </a:p>
          <a:p>
            <a:r>
              <a:rPr lang="en-GB" dirty="0"/>
              <a:t>3: Inception, </a:t>
            </a:r>
            <a:r>
              <a:rPr lang="en-GB" dirty="0" err="1"/>
              <a:t>ResNet</a:t>
            </a:r>
            <a:r>
              <a:rPr lang="en-GB" dirty="0"/>
              <a:t> and </a:t>
            </a:r>
            <a:r>
              <a:rPr lang="en-GB" dirty="0" err="1"/>
              <a:t>DenseNet</a:t>
            </a:r>
            <a:endParaRPr lang="en-GB" dirty="0"/>
          </a:p>
          <a:p>
            <a:r>
              <a:rPr lang="en-GB" dirty="0"/>
              <a:t>4: Transformers and Multi-Head Attention</a:t>
            </a:r>
          </a:p>
          <a:p>
            <a:r>
              <a:rPr lang="en-GB" dirty="0"/>
              <a:t>5: Graph Neural Networks</a:t>
            </a:r>
          </a:p>
          <a:p>
            <a:r>
              <a:rPr lang="en-GB" dirty="0"/>
              <a:t>6: Self-Supervised Contrastive Learning with </a:t>
            </a:r>
            <a:r>
              <a:rPr lang="en-GB" dirty="0" err="1"/>
              <a:t>SimCLR</a:t>
            </a:r>
            <a:endParaRPr lang="en-GB" dirty="0"/>
          </a:p>
          <a:p>
            <a:r>
              <a:rPr lang="en-GB" dirty="0"/>
              <a:t>7: TBD</a:t>
            </a:r>
          </a:p>
          <a:p>
            <a:endParaRPr lang="en-NL" dirty="0"/>
          </a:p>
        </p:txBody>
      </p:sp>
    </p:spTree>
    <p:extLst>
      <p:ext uri="{BB962C8B-B14F-4D97-AF65-F5344CB8AC3E}">
        <p14:creationId xmlns:p14="http://schemas.microsoft.com/office/powerpoint/2010/main" val="3815016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1706</TotalTime>
  <Words>2616</Words>
  <Application>Microsoft Macintosh PowerPoint</Application>
  <PresentationFormat>Widescreen</PresentationFormat>
  <Paragraphs>569</Paragraphs>
  <Slides>68</Slides>
  <Notes>0</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Aptos</vt:lpstr>
      <vt:lpstr>Aptos Display</vt:lpstr>
      <vt:lpstr>Arial</vt:lpstr>
      <vt:lpstr>Cambria Math</vt:lpstr>
      <vt:lpstr>Palatino Linotype</vt:lpstr>
      <vt:lpstr>Wingdings</vt:lpstr>
      <vt:lpstr>Office Theme</vt:lpstr>
      <vt:lpstr>Deep Learning 1</vt:lpstr>
      <vt:lpstr>A warm welcome from me</vt:lpstr>
      <vt:lpstr>A warm welcome from our team</vt:lpstr>
      <vt:lpstr>What is the course about?</vt:lpstr>
      <vt:lpstr>My goals with this course</vt:lpstr>
      <vt:lpstr>Prerequisites</vt:lpstr>
      <vt:lpstr>Reading materials</vt:lpstr>
      <vt:lpstr>Tutorials</vt:lpstr>
      <vt:lpstr>Tutorial list</vt:lpstr>
      <vt:lpstr>Exam and grading</vt:lpstr>
      <vt:lpstr>Practicals</vt:lpstr>
      <vt:lpstr>Vision of the practicals</vt:lpstr>
      <vt:lpstr>Snellius</vt:lpstr>
      <vt:lpstr>On grades</vt:lpstr>
      <vt:lpstr>On boredom</vt:lpstr>
      <vt:lpstr>Plagiarism (standard slide)</vt:lpstr>
      <vt:lpstr>Asking questions</vt:lpstr>
      <vt:lpstr>About Ed Discussions</vt:lpstr>
      <vt:lpstr>Deep learning is an engineering science</vt:lpstr>
      <vt:lpstr>What is deep learning?</vt:lpstr>
      <vt:lpstr>Highlights from first DL1 iteration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vt:lpstr>
      <vt:lpstr>PowerPoint Presentation</vt:lpstr>
      <vt:lpstr>Origins</vt:lpstr>
      <vt:lpstr>The perceptron</vt:lpstr>
      <vt:lpstr>Training the perceptron</vt:lpstr>
      <vt:lpstr>Hyping up the perceptron</vt:lpstr>
      <vt:lpstr>XOR: The simplest hurdle</vt:lpstr>
      <vt:lpstr>Moravec’s paradox</vt:lpstr>
      <vt:lpstr>“AI Winter”</vt:lpstr>
      <vt:lpstr>AI Winter</vt:lpstr>
      <vt:lpstr>The two paths of machine learning research</vt:lpstr>
      <vt:lpstr>Path 1: Better inputs</vt:lpstr>
      <vt:lpstr>Feature engineering: image domain</vt:lpstr>
      <vt:lpstr>Feature engineering: video domain</vt:lpstr>
      <vt:lpstr>Feature engineering: text domain</vt:lpstr>
      <vt:lpstr>Path 2: Neural networks beyond a single layer</vt:lpstr>
      <vt:lpstr>The thaw of AI Winter</vt:lpstr>
      <vt:lpstr>Signs of life of deep neural networks…</vt:lpstr>
      <vt:lpstr>Deep learning arrives</vt:lpstr>
      <vt:lpstr>Deep learning arrives</vt:lpstr>
      <vt:lpstr>Deep learning arrives</vt:lpstr>
      <vt:lpstr>Challenges of neural networks then</vt:lpstr>
      <vt:lpstr>…hence many skeptics remain</vt:lpstr>
      <vt:lpstr>Deep learning arrives</vt:lpstr>
      <vt:lpstr>Turns out that deep learning is data hungry</vt:lpstr>
      <vt:lpstr>ImageNet 2012 winner: AlexNet</vt:lpstr>
      <vt:lpstr>ImageNet</vt:lpstr>
      <vt:lpstr>Evolution of scale</vt:lpstr>
      <vt:lpstr>Golden era of deep learning</vt:lpstr>
      <vt:lpstr>Scale, scale, scale</vt:lpstr>
      <vt:lpstr>Current scaling of models</vt:lpstr>
      <vt:lpstr>Is deep learning ready for the real world?</vt:lpstr>
      <vt:lpstr>PowerPoint Presentation</vt:lpstr>
      <vt:lpstr>Deep learning: an ongoing effort</vt:lpstr>
      <vt:lpstr>Is AI only deep learning?</vt:lpstr>
      <vt:lpstr>Recap</vt:lpstr>
      <vt:lpstr>Learning and reflection</vt:lpstr>
      <vt:lpstr>Next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Pascal Mettes</dc:creator>
  <cp:lastModifiedBy>Pascal Mettes</cp:lastModifiedBy>
  <cp:revision>32</cp:revision>
  <dcterms:created xsi:type="dcterms:W3CDTF">2024-08-12T12:55:04Z</dcterms:created>
  <dcterms:modified xsi:type="dcterms:W3CDTF">2025-10-28T08:40:25Z</dcterms:modified>
</cp:coreProperties>
</file>